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ink/ink1.xml" ContentType="application/inkml+xml"/>
  <Override PartName="/ppt/ink/ink2.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20" r:id="rId1"/>
  </p:sldMasterIdLst>
  <p:sldIdLst>
    <p:sldId id="256" r:id="rId2"/>
    <p:sldId id="257" r:id="rId3"/>
    <p:sldId id="258" r:id="rId4"/>
    <p:sldId id="259" r:id="rId5"/>
    <p:sldId id="260" r:id="rId6"/>
    <p:sldId id="261" r:id="rId7"/>
    <p:sldId id="264" r:id="rId8"/>
    <p:sldId id="263" r:id="rId9"/>
    <p:sldId id="262" r:id="rId10"/>
    <p:sldId id="265" r:id="rId11"/>
    <p:sldId id="266" r:id="rId12"/>
    <p:sldId id="269" r:id="rId13"/>
    <p:sldId id="267" r:id="rId14"/>
    <p:sldId id="274" r:id="rId15"/>
    <p:sldId id="271" r:id="rId16"/>
    <p:sldId id="270"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800" autoAdjust="0"/>
    <p:restoredTop sz="94660"/>
  </p:normalViewPr>
  <p:slideViewPr>
    <p:cSldViewPr snapToGrid="0">
      <p:cViewPr varScale="1">
        <p:scale>
          <a:sx n="68" d="100"/>
          <a:sy n="68" d="100"/>
        </p:scale>
        <p:origin x="700" y="60"/>
      </p:cViewPr>
      <p:guideLst/>
    </p:cSldViewPr>
  </p:slideViewPr>
  <p:notesTextViewPr>
    <p:cViewPr>
      <p:scale>
        <a:sx n="1" d="1"/>
        <a:sy n="1" d="1"/>
      </p:scale>
      <p:origin x="0" y="0"/>
    </p:cViewPr>
  </p:notesTextViewPr>
  <p:sorterViewPr>
    <p:cViewPr>
      <p:scale>
        <a:sx n="100" d="100"/>
        <a:sy n="100" d="100"/>
      </p:scale>
      <p:origin x="0" y="-266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19T09:21:23.760"/>
    </inkml:context>
    <inkml:brush xml:id="br0">
      <inkml:brushProperty name="width" value="0.05" units="cm"/>
      <inkml:brushProperty name="height" value="0.05" units="cm"/>
    </inkml:brush>
  </inkml:definitions>
  <inkml:trace contextRef="#ctx0" brushRef="#br0">0 1 24575,'0'0'-8191</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traceFormat>
        <inkml:channelProperties>
          <inkml:channelProperty channel="X" name="resolution" value="1000" units="1/cm"/>
          <inkml:channelProperty channel="Y" name="resolution" value="1000" units="1/cm"/>
          <inkml:channelProperty channel="F" name="resolution" value="0" units="1/dev"/>
        </inkml:channelProperties>
      </inkml:inkSource>
      <inkml:timestamp xml:id="ts0" timeString="2022-08-19T09:21:26.752"/>
    </inkml:context>
    <inkml:brush xml:id="br0">
      <inkml:brushProperty name="width" value="0.05" units="cm"/>
      <inkml:brushProperty name="height" value="0.05" units="cm"/>
    </inkml:brush>
  </inkml:definitions>
  <inkml:trace contextRef="#ctx0" brushRef="#br0">1 0 24575,'0'0'-8191</inkml:trace>
</inkml:ink>
</file>

<file path=ppt/media/image1.jpg>
</file>

<file path=ppt/media/image2.png>
</file>

<file path=ppt/media/image3.png>
</file>

<file path=ppt/media/image4.png>
</file>

<file path=ppt/media/image5.jpg>
</file>

<file path=ppt/media/image6.jp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zh-CN" altLang="en-US"/>
              <a:t>单击此处编辑母版标题样式</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AF7415C8-7D01-4EB2-B3EE-4F97432CA470}" type="datetimeFigureOut">
              <a:rPr lang="zh-CN" altLang="en-US" smtClean="0"/>
              <a:t>2022/9/4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D2D6B3F-05B2-472D-9EEA-DA504017ABB5}" type="slidenum">
              <a:rPr lang="zh-CN" altLang="en-US" smtClean="0"/>
              <a:t>‹#›</a:t>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3290902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AF7415C8-7D01-4EB2-B3EE-4F97432CA470}" type="datetimeFigureOut">
              <a:rPr lang="zh-CN" altLang="en-US" smtClean="0"/>
              <a:t>2022/9/4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D2D6B3F-05B2-472D-9EEA-DA504017ABB5}" type="slidenum">
              <a:rPr lang="zh-CN" altLang="en-US" smtClean="0"/>
              <a:t>‹#›</a:t>
            </a:fld>
            <a:endParaRPr lang="zh-CN" altLang="en-US"/>
          </a:p>
        </p:txBody>
      </p:sp>
    </p:spTree>
    <p:extLst>
      <p:ext uri="{BB962C8B-B14F-4D97-AF65-F5344CB8AC3E}">
        <p14:creationId xmlns:p14="http://schemas.microsoft.com/office/powerpoint/2010/main" val="3321500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竖排标题与文本">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AF7415C8-7D01-4EB2-B3EE-4F97432CA470}" type="datetimeFigureOut">
              <a:rPr lang="zh-CN" altLang="en-US" smtClean="0"/>
              <a:t>2022/9/4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D2D6B3F-05B2-472D-9EEA-DA504017ABB5}" type="slidenum">
              <a:rPr lang="zh-CN" altLang="en-US" smtClean="0"/>
              <a:t>‹#›</a:t>
            </a:fld>
            <a:endParaRPr lang="zh-CN" altLang="en-US"/>
          </a:p>
        </p:txBody>
      </p:sp>
    </p:spTree>
    <p:extLst>
      <p:ext uri="{BB962C8B-B14F-4D97-AF65-F5344CB8AC3E}">
        <p14:creationId xmlns:p14="http://schemas.microsoft.com/office/powerpoint/2010/main" val="158231808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AF7415C8-7D01-4EB2-B3EE-4F97432CA470}" type="datetimeFigureOut">
              <a:rPr lang="zh-CN" altLang="en-US" smtClean="0"/>
              <a:t>2022/9/4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D2D6B3F-05B2-472D-9EEA-DA504017ABB5}" type="slidenum">
              <a:rPr lang="zh-CN" altLang="en-US" smtClean="0"/>
              <a:t>‹#›</a:t>
            </a:fld>
            <a:endParaRPr lang="zh-CN" altLang="en-US"/>
          </a:p>
        </p:txBody>
      </p:sp>
    </p:spTree>
    <p:extLst>
      <p:ext uri="{BB962C8B-B14F-4D97-AF65-F5344CB8AC3E}">
        <p14:creationId xmlns:p14="http://schemas.microsoft.com/office/powerpoint/2010/main" val="15432400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节标题">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AF7415C8-7D01-4EB2-B3EE-4F97432CA470}" type="datetimeFigureOut">
              <a:rPr lang="zh-CN" altLang="en-US" smtClean="0"/>
              <a:t>2022/9/4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D2D6B3F-05B2-472D-9EEA-DA504017ABB5}" type="slidenum">
              <a:rPr lang="zh-CN" altLang="en-US" smtClean="0"/>
              <a:t>‹#›</a:t>
            </a:fld>
            <a:endParaRPr lang="zh-CN" alt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456551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AF7415C8-7D01-4EB2-B3EE-4F97432CA470}" type="datetimeFigureOut">
              <a:rPr lang="zh-CN" altLang="en-US" smtClean="0"/>
              <a:t>2022/9/4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D2D6B3F-05B2-472D-9EEA-DA504017ABB5}" type="slidenum">
              <a:rPr lang="zh-CN" altLang="en-US" smtClean="0"/>
              <a:t>‹#›</a:t>
            </a:fld>
            <a:endParaRPr lang="zh-CN" altLang="en-US"/>
          </a:p>
        </p:txBody>
      </p:sp>
    </p:spTree>
    <p:extLst>
      <p:ext uri="{BB962C8B-B14F-4D97-AF65-F5344CB8AC3E}">
        <p14:creationId xmlns:p14="http://schemas.microsoft.com/office/powerpoint/2010/main" val="33033006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097280" y="2582334"/>
            <a:ext cx="4937760" cy="33782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217920" y="2582334"/>
            <a:ext cx="4937760" cy="33782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AF7415C8-7D01-4EB2-B3EE-4F97432CA470}" type="datetimeFigureOut">
              <a:rPr lang="zh-CN" altLang="en-US" smtClean="0"/>
              <a:t>2022/9/4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D2D6B3F-05B2-472D-9EEA-DA504017ABB5}" type="slidenum">
              <a:rPr lang="zh-CN" altLang="en-US" smtClean="0"/>
              <a:t>‹#›</a:t>
            </a:fld>
            <a:endParaRPr lang="zh-CN" altLang="en-US"/>
          </a:p>
        </p:txBody>
      </p:sp>
    </p:spTree>
    <p:extLst>
      <p:ext uri="{BB962C8B-B14F-4D97-AF65-F5344CB8AC3E}">
        <p14:creationId xmlns:p14="http://schemas.microsoft.com/office/powerpoint/2010/main" val="29212762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AF7415C8-7D01-4EB2-B3EE-4F97432CA470}" type="datetimeFigureOut">
              <a:rPr lang="zh-CN" altLang="en-US" smtClean="0"/>
              <a:t>2022/9/4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D2D6B3F-05B2-472D-9EEA-DA504017ABB5}" type="slidenum">
              <a:rPr lang="zh-CN" altLang="en-US" smtClean="0"/>
              <a:t>‹#›</a:t>
            </a:fld>
            <a:endParaRPr lang="zh-CN" altLang="en-US"/>
          </a:p>
        </p:txBody>
      </p:sp>
    </p:spTree>
    <p:extLst>
      <p:ext uri="{BB962C8B-B14F-4D97-AF65-F5344CB8AC3E}">
        <p14:creationId xmlns:p14="http://schemas.microsoft.com/office/powerpoint/2010/main" val="17583861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AF7415C8-7D01-4EB2-B3EE-4F97432CA470}" type="datetimeFigureOut">
              <a:rPr lang="zh-CN" altLang="en-US" smtClean="0"/>
              <a:t>2022/9/4</a:t>
            </a:fld>
            <a:endParaRPr lang="zh-CN" alt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zh-CN" altLang="en-US"/>
          </a:p>
        </p:txBody>
      </p:sp>
      <p:sp>
        <p:nvSpPr>
          <p:cNvPr id="9" name="Slide Number Placeholder 8"/>
          <p:cNvSpPr>
            <a:spLocks noGrp="1"/>
          </p:cNvSpPr>
          <p:nvPr>
            <p:ph type="sldNum" sz="quarter" idx="12"/>
          </p:nvPr>
        </p:nvSpPr>
        <p:spPr/>
        <p:txBody>
          <a:bodyPr/>
          <a:lstStyle/>
          <a:p>
            <a:fld id="{5D2D6B3F-05B2-472D-9EEA-DA504017ABB5}" type="slidenum">
              <a:rPr lang="zh-CN" altLang="en-US" smtClean="0"/>
              <a:t>‹#›</a:t>
            </a:fld>
            <a:endParaRPr lang="zh-CN" altLang="en-US"/>
          </a:p>
        </p:txBody>
      </p:sp>
    </p:spTree>
    <p:extLst>
      <p:ext uri="{BB962C8B-B14F-4D97-AF65-F5344CB8AC3E}">
        <p14:creationId xmlns:p14="http://schemas.microsoft.com/office/powerpoint/2010/main" val="19288264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zh-CN" altLang="en-US"/>
              <a:t>单击此处编辑母版标题样式</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AF7415C8-7D01-4EB2-B3EE-4F97432CA470}" type="datetimeFigureOut">
              <a:rPr lang="zh-CN" altLang="en-US" smtClean="0"/>
              <a:t>2022/9/4</a:t>
            </a:fld>
            <a:endParaRPr lang="zh-CN" alt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zh-CN" alt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D2D6B3F-05B2-472D-9EEA-DA504017ABB5}" type="slidenum">
              <a:rPr lang="zh-CN" altLang="en-US" smtClean="0"/>
              <a:t>‹#›</a:t>
            </a:fld>
            <a:endParaRPr lang="zh-CN" altLang="en-US"/>
          </a:p>
        </p:txBody>
      </p:sp>
    </p:spTree>
    <p:extLst>
      <p:ext uri="{BB962C8B-B14F-4D97-AF65-F5344CB8AC3E}">
        <p14:creationId xmlns:p14="http://schemas.microsoft.com/office/powerpoint/2010/main" val="21686559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a:t>单击图标添加图片</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AF7415C8-7D01-4EB2-B3EE-4F97432CA470}" type="datetimeFigureOut">
              <a:rPr lang="zh-CN" altLang="en-US" smtClean="0"/>
              <a:t>2022/9/4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D2D6B3F-05B2-472D-9EEA-DA504017ABB5}" type="slidenum">
              <a:rPr lang="zh-CN" altLang="en-US" smtClean="0"/>
              <a:t>‹#›</a:t>
            </a:fld>
            <a:endParaRPr lang="zh-CN" altLang="en-US"/>
          </a:p>
        </p:txBody>
      </p:sp>
    </p:spTree>
    <p:extLst>
      <p:ext uri="{BB962C8B-B14F-4D97-AF65-F5344CB8AC3E}">
        <p14:creationId xmlns:p14="http://schemas.microsoft.com/office/powerpoint/2010/main" val="299493175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AF7415C8-7D01-4EB2-B3EE-4F97432CA470}" type="datetimeFigureOut">
              <a:rPr lang="zh-CN" altLang="en-US" smtClean="0"/>
              <a:t>2022/9/4</a:t>
            </a:fld>
            <a:endParaRPr lang="zh-CN" alt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zh-CN" alt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D2D6B3F-05B2-472D-9EEA-DA504017ABB5}" type="slidenum">
              <a:rPr lang="zh-CN" altLang="en-US" smtClean="0"/>
              <a:t>‹#›</a:t>
            </a:fld>
            <a:endParaRPr lang="zh-CN" alt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78250559"/>
      </p:ext>
    </p:extLst>
  </p:cSld>
  <p:clrMap bg1="lt1" tx1="dk1" bg2="lt2" tx2="dk2" accent1="accent1" accent2="accent2" accent3="accent3" accent4="accent4" accent5="accent5" accent6="accent6" hlink="hlink" folHlink="folHlink"/>
  <p:sldLayoutIdLst>
    <p:sldLayoutId id="2147483721" r:id="rId1"/>
    <p:sldLayoutId id="2147483722" r:id="rId2"/>
    <p:sldLayoutId id="2147483723" r:id="rId3"/>
    <p:sldLayoutId id="2147483724" r:id="rId4"/>
    <p:sldLayoutId id="2147483725" r:id="rId5"/>
    <p:sldLayoutId id="2147483726" r:id="rId6"/>
    <p:sldLayoutId id="2147483727" r:id="rId7"/>
    <p:sldLayoutId id="2147483728" r:id="rId8"/>
    <p:sldLayoutId id="2147483729" r:id="rId9"/>
    <p:sldLayoutId id="2147483730" r:id="rId10"/>
    <p:sldLayoutId id="214748373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6.xml"/><Relationship Id="rId2" Type="http://schemas.openxmlformats.org/officeDocument/2006/relationships/slide" Target="slide2.xml"/><Relationship Id="rId1" Type="http://schemas.openxmlformats.org/officeDocument/2006/relationships/slideLayout" Target="../slideLayouts/slideLayout1.xml"/><Relationship Id="rId4" Type="http://schemas.openxmlformats.org/officeDocument/2006/relationships/slide" Target="slide18.xml"/></Relationships>
</file>

<file path=ppt/slides/_rels/slide10.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ustomXml" Target="../ink/ink1.xml"/><Relationship Id="rId1" Type="http://schemas.openxmlformats.org/officeDocument/2006/relationships/slideLayout" Target="../slideLayouts/slideLayout2.xml"/><Relationship Id="rId4" Type="http://schemas.openxmlformats.org/officeDocument/2006/relationships/customXml" Target="../ink/ink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827A8F5-F247-DDFE-2F38-3F93DD8D4889}"/>
              </a:ext>
            </a:extLst>
          </p:cNvPr>
          <p:cNvSpPr>
            <a:spLocks noGrp="1"/>
          </p:cNvSpPr>
          <p:nvPr>
            <p:ph type="ctrTitle"/>
          </p:nvPr>
        </p:nvSpPr>
        <p:spPr>
          <a:xfrm>
            <a:off x="2045617" y="1150070"/>
            <a:ext cx="8220174" cy="1687397"/>
          </a:xfrm>
        </p:spPr>
        <p:txBody>
          <a:bodyPr>
            <a:normAutofit fontScale="90000"/>
          </a:bodyPr>
          <a:lstStyle/>
          <a:p>
            <a:r>
              <a:rPr lang="zh-CN" altLang="en-US" dirty="0"/>
              <a:t>区块链技术与应用</a:t>
            </a:r>
          </a:p>
        </p:txBody>
      </p:sp>
      <p:sp>
        <p:nvSpPr>
          <p:cNvPr id="3" name="副标题 2">
            <a:extLst>
              <a:ext uri="{FF2B5EF4-FFF2-40B4-BE49-F238E27FC236}">
                <a16:creationId xmlns:a16="http://schemas.microsoft.com/office/drawing/2014/main" id="{02B6C67E-BBD5-92FE-7018-BA6985A3EE3B}"/>
              </a:ext>
            </a:extLst>
          </p:cNvPr>
          <p:cNvSpPr>
            <a:spLocks noGrp="1"/>
          </p:cNvSpPr>
          <p:nvPr>
            <p:ph type="subTitle" idx="1"/>
          </p:nvPr>
        </p:nvSpPr>
        <p:spPr>
          <a:xfrm>
            <a:off x="1074656" y="4346309"/>
            <a:ext cx="10083795" cy="1554869"/>
          </a:xfrm>
        </p:spPr>
        <p:txBody>
          <a:bodyPr>
            <a:normAutofit/>
          </a:bodyPr>
          <a:lstStyle/>
          <a:p>
            <a:r>
              <a:rPr lang="zh-CN" altLang="en-US" dirty="0">
                <a:solidFill>
                  <a:srgbClr val="2998E3"/>
                </a:solidFill>
                <a:highlight>
                  <a:srgbClr val="FFFF00"/>
                </a:highlight>
                <a:hlinkClick r:id="rId2" action="ppaction://hlinksldjump">
                  <a:extLst>
                    <a:ext uri="{A12FA001-AC4F-418D-AE19-62706E023703}">
                      <ahyp:hlinkClr xmlns:ahyp="http://schemas.microsoft.com/office/drawing/2018/hyperlinkcolor" val="tx"/>
                    </a:ext>
                  </a:extLst>
                </a:hlinkClick>
              </a:rPr>
              <a:t>区块链</a:t>
            </a:r>
            <a:r>
              <a:rPr lang="en-US" altLang="zh-CN" dirty="0">
                <a:solidFill>
                  <a:srgbClr val="2998E3"/>
                </a:solidFill>
                <a:highlight>
                  <a:srgbClr val="FFFF00"/>
                </a:highlight>
                <a:hlinkClick r:id="rId2" action="ppaction://hlinksldjump">
                  <a:extLst>
                    <a:ext uri="{A12FA001-AC4F-418D-AE19-62706E023703}">
                      <ahyp:hlinkClr xmlns:ahyp="http://schemas.microsoft.com/office/drawing/2018/hyperlinkcolor" val="tx"/>
                    </a:ext>
                  </a:extLst>
                </a:hlinkClick>
              </a:rPr>
              <a:t>1.0—</a:t>
            </a:r>
            <a:r>
              <a:rPr lang="zh-CN" altLang="en-US" dirty="0">
                <a:solidFill>
                  <a:schemeClr val="bg2">
                    <a:lumMod val="50000"/>
                  </a:schemeClr>
                </a:solidFill>
                <a:highlight>
                  <a:srgbClr val="FFFF00"/>
                </a:highlight>
                <a:hlinkClick r:id="rId2" action="ppaction://hlinksldjump">
                  <a:extLst>
                    <a:ext uri="{A12FA001-AC4F-418D-AE19-62706E023703}">
                      <ahyp:hlinkClr xmlns:ahyp="http://schemas.microsoft.com/office/drawing/2018/hyperlinkcolor" val="tx"/>
                    </a:ext>
                  </a:extLst>
                </a:hlinkClick>
              </a:rPr>
              <a:t>数字货币去中心化</a:t>
            </a:r>
            <a:endParaRPr lang="en-US" altLang="zh-CN" dirty="0">
              <a:solidFill>
                <a:schemeClr val="bg2">
                  <a:lumMod val="50000"/>
                </a:schemeClr>
              </a:solidFill>
              <a:highlight>
                <a:srgbClr val="FFFF00"/>
              </a:highlight>
            </a:endParaRPr>
          </a:p>
          <a:p>
            <a:r>
              <a:rPr lang="zh-CN" altLang="en-US" dirty="0">
                <a:highlight>
                  <a:srgbClr val="FFFF00"/>
                </a:highlight>
                <a:hlinkClick r:id="rId3" action="ppaction://hlinksldjump"/>
              </a:rPr>
              <a:t>区块链</a:t>
            </a:r>
            <a:r>
              <a:rPr lang="en-US" altLang="zh-CN" dirty="0">
                <a:highlight>
                  <a:srgbClr val="FFFF00"/>
                </a:highlight>
                <a:hlinkClick r:id="rId3" action="ppaction://hlinksldjump"/>
              </a:rPr>
              <a:t>2.0—</a:t>
            </a:r>
            <a:r>
              <a:rPr lang="zh-CN" altLang="en-US" dirty="0">
                <a:highlight>
                  <a:srgbClr val="FFFF00"/>
                </a:highlight>
                <a:hlinkClick r:id="rId3" action="ppaction://hlinksldjump"/>
              </a:rPr>
              <a:t>智能合约与数字资产金融的应用</a:t>
            </a:r>
            <a:endParaRPr lang="en-US" altLang="zh-CN" dirty="0">
              <a:highlight>
                <a:srgbClr val="FFFF00"/>
              </a:highlight>
            </a:endParaRPr>
          </a:p>
          <a:p>
            <a:r>
              <a:rPr lang="zh-CN" altLang="en-US" dirty="0">
                <a:highlight>
                  <a:srgbClr val="FFFF00"/>
                </a:highlight>
                <a:hlinkClick r:id="rId4" action="ppaction://hlinksldjump"/>
              </a:rPr>
              <a:t>区块链</a:t>
            </a:r>
            <a:r>
              <a:rPr lang="en-US" altLang="zh-CN" dirty="0">
                <a:highlight>
                  <a:srgbClr val="FFFF00"/>
                </a:highlight>
                <a:hlinkClick r:id="rId4" action="ppaction://hlinksldjump"/>
              </a:rPr>
              <a:t>3.0</a:t>
            </a:r>
            <a:endParaRPr lang="en-US" altLang="zh-CN" dirty="0">
              <a:highlight>
                <a:srgbClr val="FFFF00"/>
              </a:highlight>
            </a:endParaRPr>
          </a:p>
        </p:txBody>
      </p:sp>
    </p:spTree>
    <p:extLst>
      <p:ext uri="{BB962C8B-B14F-4D97-AF65-F5344CB8AC3E}">
        <p14:creationId xmlns:p14="http://schemas.microsoft.com/office/powerpoint/2010/main" val="33658501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90344C8-9C38-1CBA-D0B5-BFFF442876A1}"/>
              </a:ext>
            </a:extLst>
          </p:cNvPr>
          <p:cNvSpPr>
            <a:spLocks noGrp="1"/>
          </p:cNvSpPr>
          <p:nvPr>
            <p:ph type="title"/>
          </p:nvPr>
        </p:nvSpPr>
        <p:spPr>
          <a:xfrm>
            <a:off x="1941922" y="422287"/>
            <a:ext cx="9854782" cy="801278"/>
          </a:xfrm>
        </p:spPr>
        <p:txBody>
          <a:bodyPr>
            <a:normAutofit/>
          </a:bodyPr>
          <a:lstStyle/>
          <a:p>
            <a:r>
              <a:rPr lang="zh-CN" altLang="en-US" sz="3200" dirty="0"/>
              <a:t>智能合约的创建，部署，调用，监听，销毁</a:t>
            </a:r>
          </a:p>
        </p:txBody>
      </p:sp>
      <p:sp>
        <p:nvSpPr>
          <p:cNvPr id="3" name="内容占位符 2">
            <a:extLst>
              <a:ext uri="{FF2B5EF4-FFF2-40B4-BE49-F238E27FC236}">
                <a16:creationId xmlns:a16="http://schemas.microsoft.com/office/drawing/2014/main" id="{1020038C-4BBA-8778-FC0D-F609D829D834}"/>
              </a:ext>
            </a:extLst>
          </p:cNvPr>
          <p:cNvSpPr>
            <a:spLocks noGrp="1"/>
          </p:cNvSpPr>
          <p:nvPr>
            <p:ph idx="1"/>
          </p:nvPr>
        </p:nvSpPr>
        <p:spPr/>
        <p:txBody>
          <a:bodyPr>
            <a:normAutofit fontScale="92500" lnSpcReduction="10000"/>
          </a:bodyPr>
          <a:lstStyle/>
          <a:p>
            <a:r>
              <a:rPr lang="en-US" altLang="zh-CN" dirty="0"/>
              <a:t>     </a:t>
            </a:r>
            <a:r>
              <a:rPr lang="zh-CN" altLang="en-US" dirty="0"/>
              <a:t>一、合约的创建和部署：创建合约，需要输入合约名称，版本号和内容等，代码写完要编译成</a:t>
            </a:r>
            <a:r>
              <a:rPr lang="en-US" altLang="zh-CN" dirty="0"/>
              <a:t>bytecode</a:t>
            </a:r>
            <a:r>
              <a:rPr lang="zh-CN" altLang="en-US" dirty="0"/>
              <a:t>，外部账户发起一个转账交易到</a:t>
            </a:r>
            <a:r>
              <a:rPr lang="en-US" altLang="zh-CN" dirty="0"/>
              <a:t>0X0</a:t>
            </a:r>
            <a:r>
              <a:rPr lang="zh-CN" altLang="en-US" dirty="0"/>
              <a:t>地址转帐金额是</a:t>
            </a:r>
            <a:r>
              <a:rPr lang="en-US" altLang="zh-CN" dirty="0"/>
              <a:t>0</a:t>
            </a:r>
            <a:r>
              <a:rPr lang="zh-CN" altLang="en-US" dirty="0"/>
              <a:t>，但是要交汽油费，代码放在</a:t>
            </a:r>
            <a:r>
              <a:rPr lang="en-US" altLang="zh-CN" dirty="0"/>
              <a:t>data</a:t>
            </a:r>
            <a:r>
              <a:rPr lang="zh-CN" altLang="en-US" dirty="0"/>
              <a:t>域中。</a:t>
            </a:r>
            <a:endParaRPr lang="en-US" altLang="zh-CN" dirty="0"/>
          </a:p>
          <a:p>
            <a:r>
              <a:rPr lang="zh-CN" altLang="en-US" dirty="0"/>
              <a:t>部署合约，通过</a:t>
            </a:r>
            <a:r>
              <a:rPr lang="en-US" altLang="zh-CN" dirty="0" err="1"/>
              <a:t>metemask</a:t>
            </a:r>
            <a:r>
              <a:rPr lang="zh-CN" altLang="en-US" dirty="0"/>
              <a:t>提交发布智能合约请求，可以设置</a:t>
            </a:r>
            <a:r>
              <a:rPr lang="en-US" altLang="zh-CN" dirty="0" err="1"/>
              <a:t>gasprice</a:t>
            </a:r>
            <a:r>
              <a:rPr lang="zh-CN" altLang="en-US" dirty="0"/>
              <a:t>等信息，发布后，</a:t>
            </a:r>
            <a:r>
              <a:rPr lang="en-US" altLang="zh-CN" dirty="0"/>
              <a:t>remix</a:t>
            </a:r>
            <a:r>
              <a:rPr lang="zh-CN" altLang="en-US" dirty="0"/>
              <a:t>控制窗口会显示发布的信息也可以通过链接在以太坊浏览器上查看，</a:t>
            </a:r>
            <a:r>
              <a:rPr lang="en-US" altLang="zh-CN" dirty="0"/>
              <a:t>remix</a:t>
            </a:r>
            <a:r>
              <a:rPr lang="zh-CN" altLang="en-US" dirty="0"/>
              <a:t>显示信息如下所示。</a:t>
            </a:r>
            <a:endParaRPr lang="en-US" altLang="zh-CN" dirty="0"/>
          </a:p>
          <a:p>
            <a:r>
              <a:rPr lang="en-US" altLang="zh-CN" dirty="0"/>
              <a:t>      </a:t>
            </a:r>
            <a:r>
              <a:rPr lang="zh-CN" altLang="en-US" dirty="0"/>
              <a:t>二、合约的调用：</a:t>
            </a:r>
            <a:endParaRPr lang="en-US" altLang="zh-CN" dirty="0"/>
          </a:p>
          <a:p>
            <a:r>
              <a:rPr lang="zh-CN" altLang="en-US" dirty="0"/>
              <a:t>（</a:t>
            </a:r>
            <a:r>
              <a:rPr lang="en-US" altLang="zh-CN" dirty="0"/>
              <a:t>1</a:t>
            </a:r>
            <a:r>
              <a:rPr lang="zh-CN" altLang="en-US" dirty="0"/>
              <a:t>）外部账户调用智能合约：创建一个交易，接收地址为要调用的那个智能合约的地址，</a:t>
            </a:r>
            <a:r>
              <a:rPr lang="en-US" altLang="zh-CN" dirty="0"/>
              <a:t>data</a:t>
            </a:r>
            <a:r>
              <a:rPr lang="zh-CN" altLang="en-US" dirty="0"/>
              <a:t>域填写要调用的函数及其参数的编码值。（</a:t>
            </a:r>
            <a:r>
              <a:rPr lang="en-US" altLang="zh-CN" dirty="0"/>
              <a:t>2</a:t>
            </a:r>
            <a:r>
              <a:rPr lang="zh-CN" altLang="en-US" dirty="0"/>
              <a:t>）合约调用另一个合约中的函数：</a:t>
            </a:r>
            <a:endParaRPr lang="en-US" altLang="zh-CN" dirty="0"/>
          </a:p>
          <a:p>
            <a:r>
              <a:rPr lang="en-US" altLang="zh-CN" dirty="0"/>
              <a:t>1.</a:t>
            </a:r>
            <a:r>
              <a:rPr lang="zh-CN" altLang="en-US" dirty="0"/>
              <a:t>直接调用：</a:t>
            </a:r>
            <a:endParaRPr lang="en-US" altLang="zh-CN" dirty="0"/>
          </a:p>
          <a:p>
            <a:r>
              <a:rPr lang="en-US" altLang="zh-CN" dirty="0"/>
              <a:t>                                                                      </a:t>
            </a:r>
            <a:r>
              <a:rPr lang="zh-CN" altLang="en-US" dirty="0"/>
              <a:t>如果在执行</a:t>
            </a:r>
            <a:r>
              <a:rPr lang="en-US" altLang="zh-CN" dirty="0" err="1"/>
              <a:t>a.foo</a:t>
            </a:r>
            <a:r>
              <a:rPr lang="en-US" altLang="zh-CN" dirty="0"/>
              <a:t>()</a:t>
            </a:r>
            <a:r>
              <a:rPr lang="zh-CN" altLang="en-US" dirty="0"/>
              <a:t>过程中抛出错误，则</a:t>
            </a:r>
            <a:r>
              <a:rPr lang="en-US" altLang="zh-CN" dirty="0" err="1"/>
              <a:t>callAFooDirectly</a:t>
            </a:r>
            <a:endParaRPr lang="en-US" altLang="zh-CN" dirty="0"/>
          </a:p>
          <a:p>
            <a:r>
              <a:rPr lang="en-US" altLang="zh-CN" dirty="0"/>
              <a:t>                                                                </a:t>
            </a:r>
            <a:r>
              <a:rPr lang="zh-CN" altLang="en-US" dirty="0"/>
              <a:t>也抛出错误，本次调用全部回滚。</a:t>
            </a:r>
            <a:endParaRPr lang="en-US" altLang="zh-CN" dirty="0"/>
          </a:p>
        </p:txBody>
      </p:sp>
      <p:pic>
        <p:nvPicPr>
          <p:cNvPr id="5" name="图片 4">
            <a:extLst>
              <a:ext uri="{FF2B5EF4-FFF2-40B4-BE49-F238E27FC236}">
                <a16:creationId xmlns:a16="http://schemas.microsoft.com/office/drawing/2014/main" id="{2A93AF95-A7AE-87DC-962F-3A912E808F7A}"/>
              </a:ext>
            </a:extLst>
          </p:cNvPr>
          <p:cNvPicPr>
            <a:picLocks noChangeAspect="1"/>
          </p:cNvPicPr>
          <p:nvPr/>
        </p:nvPicPr>
        <p:blipFill rotWithShape="1">
          <a:blip r:embed="rId2">
            <a:extLst>
              <a:ext uri="{28A0092B-C50C-407E-A947-70E740481C1C}">
                <a14:useLocalDpi xmlns:a14="http://schemas.microsoft.com/office/drawing/2010/main" val="0"/>
              </a:ext>
            </a:extLst>
          </a:blip>
          <a:srcRect l="13499" t="32869" r="51646" b="22597"/>
          <a:stretch/>
        </p:blipFill>
        <p:spPr>
          <a:xfrm>
            <a:off x="1163268" y="3774306"/>
            <a:ext cx="3552923" cy="2094788"/>
          </a:xfrm>
          <a:prstGeom prst="rect">
            <a:avLst/>
          </a:prstGeom>
        </p:spPr>
      </p:pic>
      <p:sp>
        <p:nvSpPr>
          <p:cNvPr id="4" name="文本框 3">
            <a:extLst>
              <a:ext uri="{FF2B5EF4-FFF2-40B4-BE49-F238E27FC236}">
                <a16:creationId xmlns:a16="http://schemas.microsoft.com/office/drawing/2014/main" id="{4F3AE653-00D7-782F-21AE-7F49D97D29E0}"/>
              </a:ext>
            </a:extLst>
          </p:cNvPr>
          <p:cNvSpPr txBox="1"/>
          <p:nvPr/>
        </p:nvSpPr>
        <p:spPr>
          <a:xfrm>
            <a:off x="-24510" y="101937"/>
            <a:ext cx="1545996" cy="369332"/>
          </a:xfrm>
          <a:prstGeom prst="rect">
            <a:avLst/>
          </a:prstGeom>
          <a:noFill/>
        </p:spPr>
        <p:txBody>
          <a:bodyPr wrap="square" rtlCol="0">
            <a:spAutoFit/>
          </a:bodyPr>
          <a:lstStyle/>
          <a:p>
            <a:r>
              <a:rPr lang="zh-CN" altLang="en-US" dirty="0">
                <a:solidFill>
                  <a:srgbClr val="00B0F0"/>
                </a:solidFill>
              </a:rPr>
              <a:t>区块链</a:t>
            </a:r>
            <a:r>
              <a:rPr lang="en-US" altLang="zh-CN" dirty="0">
                <a:solidFill>
                  <a:srgbClr val="00B0F0"/>
                </a:solidFill>
              </a:rPr>
              <a:t>2.0</a:t>
            </a:r>
            <a:endParaRPr lang="zh-CN" altLang="en-US" dirty="0">
              <a:solidFill>
                <a:srgbClr val="00B0F0"/>
              </a:solidFill>
            </a:endParaRPr>
          </a:p>
        </p:txBody>
      </p:sp>
    </p:spTree>
    <p:extLst>
      <p:ext uri="{BB962C8B-B14F-4D97-AF65-F5344CB8AC3E}">
        <p14:creationId xmlns:p14="http://schemas.microsoft.com/office/powerpoint/2010/main" val="25179852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89B0590E-C1DA-017F-7E3D-EB2D2140F2CE}"/>
              </a:ext>
            </a:extLst>
          </p:cNvPr>
          <p:cNvSpPr txBox="1"/>
          <p:nvPr/>
        </p:nvSpPr>
        <p:spPr>
          <a:xfrm>
            <a:off x="895547" y="584462"/>
            <a:ext cx="10642862" cy="5632311"/>
          </a:xfrm>
          <a:prstGeom prst="rect">
            <a:avLst/>
          </a:prstGeom>
          <a:noFill/>
        </p:spPr>
        <p:txBody>
          <a:bodyPr wrap="square" rtlCol="0">
            <a:spAutoFit/>
          </a:bodyPr>
          <a:lstStyle/>
          <a:p>
            <a:r>
              <a:rPr lang="en-US" altLang="zh-CN" dirty="0"/>
              <a:t>2.</a:t>
            </a:r>
            <a:r>
              <a:rPr lang="zh-CN" altLang="en-US" dirty="0"/>
              <a:t>使用</a:t>
            </a:r>
            <a:r>
              <a:rPr lang="en-US" altLang="zh-CN" dirty="0"/>
              <a:t>address</a:t>
            </a:r>
            <a:r>
              <a:rPr lang="zh-CN" altLang="en-US" dirty="0"/>
              <a:t>类型的</a:t>
            </a:r>
            <a:r>
              <a:rPr lang="en-US" altLang="zh-CN" dirty="0"/>
              <a:t>call</a:t>
            </a:r>
            <a:r>
              <a:rPr lang="zh-CN" altLang="en-US" dirty="0"/>
              <a:t>（）函数：                     </a:t>
            </a:r>
            <a:endParaRPr lang="en-US" altLang="zh-CN" dirty="0"/>
          </a:p>
          <a:p>
            <a:r>
              <a:rPr lang="en-US" altLang="zh-CN" dirty="0"/>
              <a:t>                                                                                   </a:t>
            </a:r>
          </a:p>
          <a:p>
            <a:r>
              <a:rPr lang="en-US" altLang="zh-CN" dirty="0"/>
              <a:t>                                                                                    </a:t>
            </a:r>
            <a:r>
              <a:rPr lang="zh-CN" altLang="en-US" dirty="0"/>
              <a:t>相当于</a:t>
            </a:r>
            <a:r>
              <a:rPr lang="en-US" altLang="zh-CN" dirty="0"/>
              <a:t>A</a:t>
            </a:r>
            <a:r>
              <a:rPr lang="zh-CN" altLang="en-US" dirty="0"/>
              <a:t>（</a:t>
            </a:r>
            <a:r>
              <a:rPr lang="en-US" altLang="zh-CN" dirty="0" err="1"/>
              <a:t>addr</a:t>
            </a:r>
            <a:r>
              <a:rPr lang="zh-CN" altLang="en-US" dirty="0"/>
              <a:t>）</a:t>
            </a:r>
            <a:r>
              <a:rPr lang="en-US" altLang="zh-CN" dirty="0"/>
              <a:t>.foo</a:t>
            </a:r>
            <a:r>
              <a:rPr lang="zh-CN" altLang="en-US" dirty="0"/>
              <a:t>（</a:t>
            </a:r>
            <a:r>
              <a:rPr lang="en-US" altLang="zh-CN" dirty="0"/>
              <a:t>”call foo by </a:t>
            </a:r>
            <a:r>
              <a:rPr lang="en-US" altLang="zh-CN" dirty="0" err="1"/>
              <a:t>func</a:t>
            </a:r>
            <a:r>
              <a:rPr lang="en-US" altLang="zh-CN" dirty="0"/>
              <a:t> call”</a:t>
            </a:r>
            <a:r>
              <a:rPr lang="zh-CN" altLang="en-US" dirty="0"/>
              <a:t>）</a:t>
            </a:r>
            <a:endParaRPr lang="en-US" altLang="zh-CN" dirty="0"/>
          </a:p>
          <a:p>
            <a:r>
              <a:rPr lang="en-US" altLang="zh-CN" dirty="0"/>
              <a:t>                                                                                    </a:t>
            </a:r>
            <a:r>
              <a:rPr lang="zh-CN" altLang="en-US" dirty="0"/>
              <a:t>返回一个布尔值表明了被调用的函数已经执行完毕或者引                                               </a:t>
            </a:r>
            <a:endParaRPr lang="en-US" altLang="zh-CN" dirty="0"/>
          </a:p>
          <a:p>
            <a:r>
              <a:rPr lang="en-US" altLang="zh-CN" dirty="0"/>
              <a:t>                                                                                    </a:t>
            </a:r>
            <a:r>
              <a:rPr lang="zh-CN" altLang="en-US" dirty="0"/>
              <a:t>发了一个</a:t>
            </a:r>
            <a:r>
              <a:rPr lang="en-US" altLang="zh-CN" dirty="0"/>
              <a:t>EVM</a:t>
            </a:r>
            <a:r>
              <a:rPr lang="zh-CN" altLang="en-US" dirty="0"/>
              <a:t>异常无法获取函数的返回值</a:t>
            </a:r>
            <a:endParaRPr lang="en-US" altLang="zh-CN" dirty="0"/>
          </a:p>
          <a:p>
            <a:r>
              <a:rPr lang="en-US" altLang="zh-CN" dirty="0"/>
              <a:t>                                                                                     </a:t>
            </a:r>
            <a:r>
              <a:rPr lang="zh-CN" altLang="en-US" dirty="0"/>
              <a:t>这种被调用的合约抛出异常，发起调用的合约不会回滚，会          </a:t>
            </a:r>
            <a:endParaRPr lang="en-US" altLang="zh-CN" dirty="0"/>
          </a:p>
          <a:p>
            <a:r>
              <a:rPr lang="en-US" altLang="zh-CN" dirty="0"/>
              <a:t>                                                                                      </a:t>
            </a:r>
            <a:r>
              <a:rPr lang="zh-CN" altLang="en-US" dirty="0"/>
              <a:t>继续执行。</a:t>
            </a:r>
            <a:endParaRPr lang="en-US" altLang="zh-CN" dirty="0"/>
          </a:p>
          <a:p>
            <a:r>
              <a:rPr lang="en-US" altLang="zh-CN" dirty="0"/>
              <a:t>3.</a:t>
            </a:r>
            <a:r>
              <a:rPr lang="zh-CN" altLang="en-US" dirty="0"/>
              <a:t>代理调用</a:t>
            </a:r>
            <a:r>
              <a:rPr lang="en-US" altLang="zh-CN" dirty="0" err="1"/>
              <a:t>delegatecall</a:t>
            </a:r>
            <a:r>
              <a:rPr lang="zh-CN" altLang="en-US" dirty="0"/>
              <a:t>（）函数</a:t>
            </a:r>
            <a:endParaRPr lang="en-US" altLang="zh-CN" dirty="0"/>
          </a:p>
          <a:p>
            <a:r>
              <a:rPr lang="en-US" altLang="zh-CN" dirty="0"/>
              <a:t>    </a:t>
            </a:r>
            <a:r>
              <a:rPr lang="zh-CN" altLang="en-US" dirty="0"/>
              <a:t>使用方法与</a:t>
            </a:r>
            <a:r>
              <a:rPr lang="en-US" altLang="zh-CN" dirty="0"/>
              <a:t>call</a:t>
            </a:r>
            <a:r>
              <a:rPr lang="zh-CN" altLang="en-US" dirty="0"/>
              <a:t>（）相同，只是不能使用</a:t>
            </a:r>
            <a:r>
              <a:rPr lang="en-US" altLang="zh-CN" dirty="0"/>
              <a:t>value</a:t>
            </a:r>
            <a:r>
              <a:rPr lang="zh-CN" altLang="en-US" dirty="0"/>
              <a:t>（） </a:t>
            </a:r>
            <a:endParaRPr lang="en-US" altLang="zh-CN" dirty="0"/>
          </a:p>
          <a:p>
            <a:r>
              <a:rPr lang="en-US" altLang="zh-CN" dirty="0"/>
              <a:t>    </a:t>
            </a:r>
            <a:r>
              <a:rPr lang="en-US" altLang="zh-CN" dirty="0" err="1"/>
              <a:t>delegatecall</a:t>
            </a:r>
            <a:r>
              <a:rPr lang="zh-CN" altLang="en-US" dirty="0"/>
              <a:t>（）只使用给定地址的代码，其它属性（存储，余额等）都是取自当前合约。</a:t>
            </a:r>
            <a:r>
              <a:rPr lang="en-US" altLang="zh-CN" dirty="0" err="1"/>
              <a:t>Delegatecall</a:t>
            </a:r>
            <a:r>
              <a:rPr lang="zh-CN" altLang="en-US" dirty="0"/>
              <a:t>的目的是使用存储在另外一个合约中的库代码。</a:t>
            </a:r>
            <a:endParaRPr lang="en-US" altLang="zh-CN" dirty="0"/>
          </a:p>
          <a:p>
            <a:r>
              <a:rPr lang="zh-CN" altLang="en-US" dirty="0"/>
              <a:t>三、监听合约</a:t>
            </a:r>
            <a:endParaRPr lang="en-US" altLang="zh-CN" dirty="0"/>
          </a:p>
          <a:p>
            <a:r>
              <a:rPr lang="en-US" altLang="zh-CN" dirty="0"/>
              <a:t>      </a:t>
            </a:r>
            <a:r>
              <a:rPr lang="zh-CN" altLang="en-US" dirty="0"/>
              <a:t>合约部署后，可设置监听，即可以实时监控事件，也可以从历史区块中检索事件。</a:t>
            </a:r>
            <a:endParaRPr lang="en-US" altLang="zh-CN" dirty="0"/>
          </a:p>
          <a:p>
            <a:r>
              <a:rPr lang="zh-CN" altLang="en-US" dirty="0"/>
              <a:t>四、销毁合约</a:t>
            </a:r>
            <a:endParaRPr lang="en-US" altLang="zh-CN" dirty="0"/>
          </a:p>
          <a:p>
            <a:r>
              <a:rPr lang="en-US" altLang="zh-CN" dirty="0"/>
              <a:t>        </a:t>
            </a:r>
            <a:r>
              <a:rPr lang="zh-CN" altLang="en-US" dirty="0"/>
              <a:t>合约也可以结束，当一个合约通过</a:t>
            </a:r>
            <a:r>
              <a:rPr lang="en-US" altLang="zh-CN" dirty="0"/>
              <a:t>kill</a:t>
            </a:r>
            <a:r>
              <a:rPr lang="zh-CN" altLang="en-US" dirty="0"/>
              <a:t>方法将其杀死，那么我们将不能再和这个合约进行交互，如果一个合约被销毁，那么我们将不能再和这个合约进行交互，如果一个合约被销毁，那么当前地址指向的是一个僵尸对象调用任何方法都会抛出异常，此时需要调用</a:t>
            </a:r>
            <a:r>
              <a:rPr lang="en-US" altLang="zh-CN" dirty="0" err="1"/>
              <a:t>selfdestruct</a:t>
            </a:r>
            <a:r>
              <a:rPr lang="zh-CN" altLang="en-US" dirty="0"/>
              <a:t>（</a:t>
            </a:r>
            <a:r>
              <a:rPr lang="en-US" altLang="zh-CN" dirty="0"/>
              <a:t>address</a:t>
            </a:r>
            <a:r>
              <a:rPr lang="zh-CN" altLang="en-US" dirty="0"/>
              <a:t>）才能将其进行销毁。</a:t>
            </a:r>
            <a:endParaRPr lang="en-US" altLang="zh-CN" dirty="0"/>
          </a:p>
          <a:p>
            <a:r>
              <a:rPr lang="zh-CN" altLang="en-US" dirty="0"/>
              <a:t>需要指出的是只有拥有者才能销毁合约。</a:t>
            </a:r>
            <a:endParaRPr lang="en-US" altLang="zh-CN" dirty="0"/>
          </a:p>
          <a:p>
            <a:endParaRPr lang="en-US" altLang="zh-CN" dirty="0"/>
          </a:p>
          <a:p>
            <a:r>
              <a:rPr lang="en-US" altLang="zh-CN" dirty="0"/>
              <a:t>                                                                                      </a:t>
            </a:r>
          </a:p>
        </p:txBody>
      </p:sp>
      <p:pic>
        <p:nvPicPr>
          <p:cNvPr id="4" name="图片 3">
            <a:extLst>
              <a:ext uri="{FF2B5EF4-FFF2-40B4-BE49-F238E27FC236}">
                <a16:creationId xmlns:a16="http://schemas.microsoft.com/office/drawing/2014/main" id="{7853808C-7E9D-CA16-7FC7-07073DECF55A}"/>
              </a:ext>
            </a:extLst>
          </p:cNvPr>
          <p:cNvPicPr>
            <a:picLocks noChangeAspect="1"/>
          </p:cNvPicPr>
          <p:nvPr/>
        </p:nvPicPr>
        <p:blipFill rotWithShape="1">
          <a:blip r:embed="rId2">
            <a:extLst>
              <a:ext uri="{28A0092B-C50C-407E-A947-70E740481C1C}">
                <a14:useLocalDpi xmlns:a14="http://schemas.microsoft.com/office/drawing/2010/main" val="0"/>
              </a:ext>
            </a:extLst>
          </a:blip>
          <a:srcRect l="29028" t="20729" r="28782" b="50770"/>
          <a:stretch/>
        </p:blipFill>
        <p:spPr>
          <a:xfrm>
            <a:off x="895547" y="1017500"/>
            <a:ext cx="4203257" cy="1310327"/>
          </a:xfrm>
          <a:prstGeom prst="rect">
            <a:avLst/>
          </a:prstGeom>
        </p:spPr>
      </p:pic>
      <p:sp>
        <p:nvSpPr>
          <p:cNvPr id="3" name="文本框 2">
            <a:extLst>
              <a:ext uri="{FF2B5EF4-FFF2-40B4-BE49-F238E27FC236}">
                <a16:creationId xmlns:a16="http://schemas.microsoft.com/office/drawing/2014/main" id="{38CCE378-A122-3B76-4E6F-9BD375B670A1}"/>
              </a:ext>
            </a:extLst>
          </p:cNvPr>
          <p:cNvSpPr txBox="1"/>
          <p:nvPr/>
        </p:nvSpPr>
        <p:spPr>
          <a:xfrm>
            <a:off x="-24510" y="101937"/>
            <a:ext cx="1545996" cy="369332"/>
          </a:xfrm>
          <a:prstGeom prst="rect">
            <a:avLst/>
          </a:prstGeom>
          <a:noFill/>
        </p:spPr>
        <p:txBody>
          <a:bodyPr wrap="square" rtlCol="0">
            <a:spAutoFit/>
          </a:bodyPr>
          <a:lstStyle/>
          <a:p>
            <a:r>
              <a:rPr lang="zh-CN" altLang="en-US" dirty="0">
                <a:solidFill>
                  <a:srgbClr val="00B0F0"/>
                </a:solidFill>
              </a:rPr>
              <a:t>区块链</a:t>
            </a:r>
            <a:r>
              <a:rPr lang="en-US" altLang="zh-CN" dirty="0">
                <a:solidFill>
                  <a:srgbClr val="00B0F0"/>
                </a:solidFill>
              </a:rPr>
              <a:t>2.0</a:t>
            </a:r>
            <a:endParaRPr lang="zh-CN" altLang="en-US" dirty="0">
              <a:solidFill>
                <a:srgbClr val="00B0F0"/>
              </a:solidFill>
            </a:endParaRPr>
          </a:p>
        </p:txBody>
      </p:sp>
    </p:spTree>
    <p:extLst>
      <p:ext uri="{BB962C8B-B14F-4D97-AF65-F5344CB8AC3E}">
        <p14:creationId xmlns:p14="http://schemas.microsoft.com/office/powerpoint/2010/main" val="58732962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F7BF252-EF04-EC59-C44C-64ED8743BAEC}"/>
              </a:ext>
            </a:extLst>
          </p:cNvPr>
          <p:cNvSpPr>
            <a:spLocks noGrp="1"/>
          </p:cNvSpPr>
          <p:nvPr>
            <p:ph type="title"/>
          </p:nvPr>
        </p:nvSpPr>
        <p:spPr/>
        <p:txBody>
          <a:bodyPr/>
          <a:lstStyle/>
          <a:p>
            <a:r>
              <a:rPr lang="en-US" altLang="zh-CN" dirty="0"/>
              <a:t>                         fallback</a:t>
            </a:r>
            <a:r>
              <a:rPr lang="zh-CN" altLang="en-US" dirty="0"/>
              <a:t>函数</a:t>
            </a:r>
          </a:p>
        </p:txBody>
      </p:sp>
      <p:sp>
        <p:nvSpPr>
          <p:cNvPr id="3" name="内容占位符 2">
            <a:extLst>
              <a:ext uri="{FF2B5EF4-FFF2-40B4-BE49-F238E27FC236}">
                <a16:creationId xmlns:a16="http://schemas.microsoft.com/office/drawing/2014/main" id="{3926AC83-3F9B-705A-9E4F-8A7BF7FD40A4}"/>
              </a:ext>
            </a:extLst>
          </p:cNvPr>
          <p:cNvSpPr>
            <a:spLocks noGrp="1"/>
          </p:cNvSpPr>
          <p:nvPr>
            <p:ph idx="1"/>
          </p:nvPr>
        </p:nvSpPr>
        <p:spPr>
          <a:xfrm>
            <a:off x="1097280" y="1864587"/>
            <a:ext cx="10058400" cy="4023360"/>
          </a:xfrm>
        </p:spPr>
        <p:txBody>
          <a:bodyPr/>
          <a:lstStyle/>
          <a:p>
            <a:r>
              <a:rPr lang="zh-CN" altLang="en-US" dirty="0"/>
              <a:t>匿名函数，没有参数也没有返回值。                                </a:t>
            </a:r>
            <a:endParaRPr lang="en-US" altLang="zh-CN" dirty="0"/>
          </a:p>
          <a:p>
            <a:r>
              <a:rPr lang="zh-CN" altLang="en-US" dirty="0"/>
              <a:t>在两种情况下会被调用  </a:t>
            </a:r>
            <a:endParaRPr lang="en-US" altLang="zh-CN" dirty="0"/>
          </a:p>
          <a:p>
            <a:r>
              <a:rPr lang="en-US" altLang="zh-CN" dirty="0"/>
              <a:t>1.</a:t>
            </a:r>
            <a:r>
              <a:rPr lang="zh-CN" altLang="en-US" dirty="0"/>
              <a:t>直接向一个合约地址转帐而不加任何</a:t>
            </a:r>
            <a:r>
              <a:rPr lang="en-US" altLang="zh-CN" dirty="0"/>
              <a:t>data</a:t>
            </a:r>
          </a:p>
          <a:p>
            <a:r>
              <a:rPr lang="en-US" altLang="zh-CN" dirty="0"/>
              <a:t>2</a:t>
            </a:r>
            <a:r>
              <a:rPr lang="zh-CN" altLang="en-US" dirty="0"/>
              <a:t>被调用的函数不存在</a:t>
            </a:r>
            <a:endParaRPr lang="en-US" altLang="zh-CN" dirty="0"/>
          </a:p>
          <a:p>
            <a:r>
              <a:rPr lang="zh-CN" altLang="en-US" dirty="0"/>
              <a:t>如果转帐金额不是</a:t>
            </a:r>
            <a:r>
              <a:rPr lang="en-US" altLang="zh-CN" dirty="0"/>
              <a:t>0</a:t>
            </a:r>
            <a:r>
              <a:rPr lang="zh-CN" altLang="en-US" dirty="0"/>
              <a:t>，同样也要声明</a:t>
            </a:r>
            <a:r>
              <a:rPr lang="en-US" altLang="zh-CN" dirty="0"/>
              <a:t>payable</a:t>
            </a:r>
          </a:p>
          <a:p>
            <a:endParaRPr lang="en-US" altLang="zh-CN" dirty="0"/>
          </a:p>
          <a:p>
            <a:r>
              <a:rPr lang="zh-CN" altLang="en-US" dirty="0"/>
              <a:t>由于智能合约创建了就无法修改，所以以太坊有一些测试网络来测试这些智能合约。</a:t>
            </a:r>
            <a:endParaRPr lang="en-US" altLang="zh-CN" dirty="0"/>
          </a:p>
          <a:p>
            <a:endParaRPr lang="zh-CN" altLang="en-US" dirty="0"/>
          </a:p>
        </p:txBody>
      </p:sp>
      <p:sp>
        <p:nvSpPr>
          <p:cNvPr id="4" name="文本框 3">
            <a:extLst>
              <a:ext uri="{FF2B5EF4-FFF2-40B4-BE49-F238E27FC236}">
                <a16:creationId xmlns:a16="http://schemas.microsoft.com/office/drawing/2014/main" id="{2BE3A32A-46DC-A801-90F5-39009023257A}"/>
              </a:ext>
            </a:extLst>
          </p:cNvPr>
          <p:cNvSpPr txBox="1"/>
          <p:nvPr/>
        </p:nvSpPr>
        <p:spPr>
          <a:xfrm>
            <a:off x="-24510" y="101937"/>
            <a:ext cx="1545996" cy="369332"/>
          </a:xfrm>
          <a:prstGeom prst="rect">
            <a:avLst/>
          </a:prstGeom>
          <a:noFill/>
        </p:spPr>
        <p:txBody>
          <a:bodyPr wrap="square" rtlCol="0">
            <a:spAutoFit/>
          </a:bodyPr>
          <a:lstStyle/>
          <a:p>
            <a:r>
              <a:rPr lang="zh-CN" altLang="en-US" dirty="0">
                <a:solidFill>
                  <a:srgbClr val="00B0F0"/>
                </a:solidFill>
              </a:rPr>
              <a:t>区块链</a:t>
            </a:r>
            <a:r>
              <a:rPr lang="en-US" altLang="zh-CN" dirty="0">
                <a:solidFill>
                  <a:srgbClr val="00B0F0"/>
                </a:solidFill>
              </a:rPr>
              <a:t>2.0</a:t>
            </a:r>
            <a:endParaRPr lang="zh-CN" altLang="en-US" dirty="0">
              <a:solidFill>
                <a:srgbClr val="00B0F0"/>
              </a:solidFill>
            </a:endParaRPr>
          </a:p>
        </p:txBody>
      </p:sp>
    </p:spTree>
    <p:extLst>
      <p:ext uri="{BB962C8B-B14F-4D97-AF65-F5344CB8AC3E}">
        <p14:creationId xmlns:p14="http://schemas.microsoft.com/office/powerpoint/2010/main" val="9832512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F6872C8-2B8B-3FE6-1FFB-4F2F3AB20A09}"/>
              </a:ext>
            </a:extLst>
          </p:cNvPr>
          <p:cNvSpPr>
            <a:spLocks noGrp="1"/>
          </p:cNvSpPr>
          <p:nvPr>
            <p:ph type="title"/>
          </p:nvPr>
        </p:nvSpPr>
        <p:spPr>
          <a:xfrm>
            <a:off x="1266962" y="484317"/>
            <a:ext cx="4125170" cy="1052003"/>
          </a:xfrm>
        </p:spPr>
        <p:txBody>
          <a:bodyPr>
            <a:normAutofit/>
          </a:bodyPr>
          <a:lstStyle/>
          <a:p>
            <a:r>
              <a:rPr lang="zh-CN" altLang="en-US" sz="2400" dirty="0"/>
              <a:t>智能合约可以获得的调用信息</a:t>
            </a:r>
          </a:p>
        </p:txBody>
      </p:sp>
      <p:sp>
        <p:nvSpPr>
          <p:cNvPr id="3" name="内容占位符 2">
            <a:extLst>
              <a:ext uri="{FF2B5EF4-FFF2-40B4-BE49-F238E27FC236}">
                <a16:creationId xmlns:a16="http://schemas.microsoft.com/office/drawing/2014/main" id="{7B4042A4-9C39-F52E-4B39-9221DECC5E1F}"/>
              </a:ext>
            </a:extLst>
          </p:cNvPr>
          <p:cNvSpPr>
            <a:spLocks noGrp="1"/>
          </p:cNvSpPr>
          <p:nvPr>
            <p:ph idx="1"/>
          </p:nvPr>
        </p:nvSpPr>
        <p:spPr>
          <a:xfrm>
            <a:off x="1596900" y="2045617"/>
            <a:ext cx="4671925" cy="4199868"/>
          </a:xfrm>
        </p:spPr>
        <p:txBody>
          <a:bodyPr>
            <a:normAutofit fontScale="77500" lnSpcReduction="20000"/>
          </a:bodyPr>
          <a:lstStyle/>
          <a:p>
            <a:pPr marL="0" indent="0">
              <a:lnSpc>
                <a:spcPct val="160000"/>
              </a:lnSpc>
              <a:buNone/>
            </a:pPr>
            <a:r>
              <a:rPr lang="en-US" altLang="zh-CN" dirty="0" err="1"/>
              <a:t>msg.data</a:t>
            </a:r>
            <a:r>
              <a:rPr lang="zh-CN" altLang="en-US" dirty="0"/>
              <a:t>：完整的</a:t>
            </a:r>
            <a:r>
              <a:rPr lang="en-US" altLang="zh-CN" dirty="0" err="1"/>
              <a:t>calldata</a:t>
            </a:r>
            <a:endParaRPr lang="en-US" altLang="zh-CN" dirty="0"/>
          </a:p>
          <a:p>
            <a:pPr marL="0" indent="0">
              <a:lnSpc>
                <a:spcPct val="160000"/>
              </a:lnSpc>
              <a:buNone/>
            </a:pPr>
            <a:r>
              <a:rPr lang="en-US" altLang="zh-CN" dirty="0" err="1"/>
              <a:t>msg.gas</a:t>
            </a:r>
            <a:r>
              <a:rPr lang="en-US" altLang="zh-CN" dirty="0"/>
              <a:t> </a:t>
            </a:r>
            <a:r>
              <a:rPr lang="zh-CN" altLang="en-US" dirty="0"/>
              <a:t>：剩余的</a:t>
            </a:r>
            <a:r>
              <a:rPr lang="en-US" altLang="zh-CN" dirty="0"/>
              <a:t>gas</a:t>
            </a:r>
          </a:p>
          <a:p>
            <a:pPr marL="0" indent="0">
              <a:lnSpc>
                <a:spcPct val="160000"/>
              </a:lnSpc>
              <a:buNone/>
            </a:pPr>
            <a:r>
              <a:rPr lang="en-US" altLang="zh-CN" dirty="0" err="1"/>
              <a:t>msg.sender</a:t>
            </a:r>
            <a:r>
              <a:rPr lang="zh-CN" altLang="en-US" dirty="0"/>
              <a:t>：消息发送者（当前调用）</a:t>
            </a:r>
            <a:endParaRPr lang="en-US" altLang="zh-CN" dirty="0"/>
          </a:p>
          <a:p>
            <a:pPr marL="0" indent="0">
              <a:lnSpc>
                <a:spcPct val="160000"/>
              </a:lnSpc>
              <a:buNone/>
            </a:pPr>
            <a:r>
              <a:rPr lang="en-US" altLang="zh-CN" dirty="0" err="1"/>
              <a:t>msg.sig</a:t>
            </a:r>
            <a:r>
              <a:rPr lang="en-US" altLang="zh-CN" dirty="0"/>
              <a:t> </a:t>
            </a:r>
            <a:r>
              <a:rPr lang="zh-CN" altLang="en-US" dirty="0"/>
              <a:t>：函数标识符</a:t>
            </a:r>
            <a:endParaRPr lang="en-US" altLang="zh-CN" dirty="0"/>
          </a:p>
          <a:p>
            <a:pPr marL="0" indent="0">
              <a:lnSpc>
                <a:spcPct val="160000"/>
              </a:lnSpc>
              <a:buNone/>
            </a:pPr>
            <a:r>
              <a:rPr lang="en-US" altLang="zh-CN" dirty="0" err="1"/>
              <a:t>msg.value</a:t>
            </a:r>
            <a:r>
              <a:rPr lang="zh-CN" altLang="en-US" dirty="0"/>
              <a:t>：随消息发生的</a:t>
            </a:r>
            <a:r>
              <a:rPr lang="en-US" altLang="zh-CN" dirty="0" err="1"/>
              <a:t>wei</a:t>
            </a:r>
            <a:r>
              <a:rPr lang="zh-CN" altLang="en-US" dirty="0"/>
              <a:t>的数量</a:t>
            </a:r>
            <a:endParaRPr lang="en-US" altLang="zh-CN" dirty="0"/>
          </a:p>
          <a:p>
            <a:pPr marL="0" indent="0">
              <a:lnSpc>
                <a:spcPct val="160000"/>
              </a:lnSpc>
              <a:buNone/>
            </a:pPr>
            <a:r>
              <a:rPr lang="en-US" altLang="zh-CN" dirty="0"/>
              <a:t>now </a:t>
            </a:r>
            <a:r>
              <a:rPr lang="zh-CN" altLang="en-US" dirty="0"/>
              <a:t>：目前区块的时间戳</a:t>
            </a:r>
            <a:endParaRPr lang="en-US" altLang="zh-CN" dirty="0"/>
          </a:p>
          <a:p>
            <a:pPr marL="0" indent="0">
              <a:lnSpc>
                <a:spcPct val="160000"/>
              </a:lnSpc>
              <a:buNone/>
            </a:pPr>
            <a:r>
              <a:rPr lang="en-US" altLang="zh-CN" dirty="0" err="1"/>
              <a:t>tx.gasprice</a:t>
            </a:r>
            <a:r>
              <a:rPr lang="zh-CN" altLang="en-US" dirty="0"/>
              <a:t>：交易的</a:t>
            </a:r>
            <a:r>
              <a:rPr lang="en-US" altLang="zh-CN" dirty="0"/>
              <a:t>gas</a:t>
            </a:r>
            <a:r>
              <a:rPr lang="zh-CN" altLang="en-US" dirty="0"/>
              <a:t>价格</a:t>
            </a:r>
            <a:endParaRPr lang="en-US" altLang="zh-CN" dirty="0"/>
          </a:p>
          <a:p>
            <a:pPr marL="0" indent="0">
              <a:lnSpc>
                <a:spcPct val="160000"/>
              </a:lnSpc>
              <a:buNone/>
            </a:pPr>
            <a:r>
              <a:rPr lang="en-US" altLang="zh-CN" dirty="0" err="1"/>
              <a:t>tx.origin</a:t>
            </a:r>
            <a:r>
              <a:rPr lang="zh-CN" altLang="en-US" dirty="0"/>
              <a:t>：交易发起者</a:t>
            </a:r>
          </a:p>
        </p:txBody>
      </p:sp>
      <p:sp>
        <p:nvSpPr>
          <p:cNvPr id="4" name="文本框 3">
            <a:extLst>
              <a:ext uri="{FF2B5EF4-FFF2-40B4-BE49-F238E27FC236}">
                <a16:creationId xmlns:a16="http://schemas.microsoft.com/office/drawing/2014/main" id="{4AE522FF-563B-22CF-8058-BE68822217EB}"/>
              </a:ext>
            </a:extLst>
          </p:cNvPr>
          <p:cNvSpPr txBox="1"/>
          <p:nvPr/>
        </p:nvSpPr>
        <p:spPr>
          <a:xfrm>
            <a:off x="6975835" y="1989056"/>
            <a:ext cx="3864990" cy="4199868"/>
          </a:xfrm>
          <a:prstGeom prst="rect">
            <a:avLst/>
          </a:prstGeom>
          <a:noFill/>
        </p:spPr>
        <p:txBody>
          <a:bodyPr wrap="square" rtlCol="0">
            <a:spAutoFit/>
          </a:bodyPr>
          <a:lstStyle/>
          <a:p>
            <a:pPr>
              <a:lnSpc>
                <a:spcPct val="150000"/>
              </a:lnSpc>
            </a:pPr>
            <a:r>
              <a:rPr lang="en-US" altLang="zh-CN" dirty="0" err="1"/>
              <a:t>block.blockhash</a:t>
            </a:r>
            <a:r>
              <a:rPr lang="en-US" altLang="zh-CN" dirty="0"/>
              <a:t> </a:t>
            </a:r>
            <a:r>
              <a:rPr lang="zh-CN" altLang="en-US" dirty="0"/>
              <a:t>：给定区块的哈希</a:t>
            </a:r>
            <a:r>
              <a:rPr lang="en-US" altLang="zh-CN" dirty="0"/>
              <a:t>-</a:t>
            </a:r>
            <a:r>
              <a:rPr lang="zh-CN" altLang="en-US" dirty="0"/>
              <a:t>仅对最近的</a:t>
            </a:r>
            <a:r>
              <a:rPr lang="en-US" altLang="zh-CN" dirty="0"/>
              <a:t>256</a:t>
            </a:r>
            <a:r>
              <a:rPr lang="zh-CN" altLang="en-US" dirty="0"/>
              <a:t>个区块有效，而不包括当前区块。</a:t>
            </a:r>
            <a:endParaRPr lang="en-US" altLang="zh-CN" dirty="0"/>
          </a:p>
          <a:p>
            <a:pPr>
              <a:lnSpc>
                <a:spcPct val="150000"/>
              </a:lnSpc>
            </a:pPr>
            <a:r>
              <a:rPr lang="en-US" altLang="zh-CN" dirty="0" err="1"/>
              <a:t>Block.coinbase</a:t>
            </a:r>
            <a:r>
              <a:rPr lang="zh-CN" altLang="en-US" dirty="0"/>
              <a:t>：挖出当前区块的矿工地址。</a:t>
            </a:r>
            <a:endParaRPr lang="en-US" altLang="zh-CN" dirty="0"/>
          </a:p>
          <a:p>
            <a:pPr>
              <a:lnSpc>
                <a:spcPct val="150000"/>
              </a:lnSpc>
            </a:pPr>
            <a:r>
              <a:rPr lang="en-US" altLang="zh-CN" dirty="0" err="1"/>
              <a:t>Block.difficulty</a:t>
            </a:r>
            <a:r>
              <a:rPr lang="zh-CN" altLang="en-US" dirty="0"/>
              <a:t>：当前区块的难度。</a:t>
            </a:r>
            <a:endParaRPr lang="en-US" altLang="zh-CN" dirty="0"/>
          </a:p>
          <a:p>
            <a:pPr>
              <a:lnSpc>
                <a:spcPct val="150000"/>
              </a:lnSpc>
            </a:pPr>
            <a:r>
              <a:rPr lang="en-US" altLang="zh-CN" dirty="0" err="1"/>
              <a:t>Block.gaslimit</a:t>
            </a:r>
            <a:r>
              <a:rPr lang="zh-CN" altLang="en-US" dirty="0"/>
              <a:t>：当前区块的</a:t>
            </a:r>
            <a:r>
              <a:rPr lang="en-US" altLang="zh-CN" dirty="0"/>
              <a:t>gas</a:t>
            </a:r>
            <a:r>
              <a:rPr lang="zh-CN" altLang="en-US" dirty="0"/>
              <a:t>限额</a:t>
            </a:r>
            <a:endParaRPr lang="en-US" altLang="zh-CN" dirty="0"/>
          </a:p>
          <a:p>
            <a:pPr>
              <a:lnSpc>
                <a:spcPct val="150000"/>
              </a:lnSpc>
            </a:pPr>
            <a:r>
              <a:rPr lang="en-US" altLang="zh-CN" dirty="0" err="1"/>
              <a:t>Block.number</a:t>
            </a:r>
            <a:r>
              <a:rPr lang="zh-CN" altLang="en-US" dirty="0"/>
              <a:t>：当前区块号。</a:t>
            </a:r>
            <a:endParaRPr lang="en-US" altLang="zh-CN" dirty="0"/>
          </a:p>
          <a:p>
            <a:pPr>
              <a:lnSpc>
                <a:spcPct val="150000"/>
              </a:lnSpc>
            </a:pPr>
            <a:r>
              <a:rPr lang="en-US" altLang="zh-CN" dirty="0" err="1"/>
              <a:t>Block.timestamp</a:t>
            </a:r>
            <a:r>
              <a:rPr lang="zh-CN" altLang="en-US" dirty="0"/>
              <a:t>：自</a:t>
            </a:r>
            <a:r>
              <a:rPr lang="en-US" altLang="zh-CN" dirty="0" err="1"/>
              <a:t>unix</a:t>
            </a:r>
            <a:r>
              <a:rPr lang="en-US" altLang="zh-CN" dirty="0"/>
              <a:t> epoch</a:t>
            </a:r>
            <a:r>
              <a:rPr lang="zh-CN" altLang="en-US" dirty="0"/>
              <a:t>起始当前区块以秒计时的时间戳。</a:t>
            </a:r>
            <a:endParaRPr lang="en-US" altLang="zh-CN" dirty="0"/>
          </a:p>
        </p:txBody>
      </p:sp>
      <p:sp>
        <p:nvSpPr>
          <p:cNvPr id="5" name="文本框 4">
            <a:extLst>
              <a:ext uri="{FF2B5EF4-FFF2-40B4-BE49-F238E27FC236}">
                <a16:creationId xmlns:a16="http://schemas.microsoft.com/office/drawing/2014/main" id="{76FAF83E-A178-F96D-7DF3-6F391A44BA52}"/>
              </a:ext>
            </a:extLst>
          </p:cNvPr>
          <p:cNvSpPr txBox="1"/>
          <p:nvPr/>
        </p:nvSpPr>
        <p:spPr>
          <a:xfrm>
            <a:off x="6542202" y="1074655"/>
            <a:ext cx="4678211" cy="461665"/>
          </a:xfrm>
          <a:prstGeom prst="rect">
            <a:avLst/>
          </a:prstGeom>
          <a:noFill/>
        </p:spPr>
        <p:txBody>
          <a:bodyPr wrap="square" rtlCol="0">
            <a:spAutoFit/>
          </a:bodyPr>
          <a:lstStyle/>
          <a:p>
            <a:r>
              <a:rPr lang="zh-CN" altLang="en-US" sz="2400" dirty="0"/>
              <a:t>智能合约可以获得的区块信息</a:t>
            </a:r>
          </a:p>
        </p:txBody>
      </p:sp>
      <p:sp>
        <p:nvSpPr>
          <p:cNvPr id="6" name="文本框 5">
            <a:extLst>
              <a:ext uri="{FF2B5EF4-FFF2-40B4-BE49-F238E27FC236}">
                <a16:creationId xmlns:a16="http://schemas.microsoft.com/office/drawing/2014/main" id="{B4A802CA-A416-74A4-D2E4-84CE87185A3D}"/>
              </a:ext>
            </a:extLst>
          </p:cNvPr>
          <p:cNvSpPr txBox="1"/>
          <p:nvPr/>
        </p:nvSpPr>
        <p:spPr>
          <a:xfrm>
            <a:off x="-24510" y="101937"/>
            <a:ext cx="1545996" cy="369332"/>
          </a:xfrm>
          <a:prstGeom prst="rect">
            <a:avLst/>
          </a:prstGeom>
          <a:noFill/>
        </p:spPr>
        <p:txBody>
          <a:bodyPr wrap="square" rtlCol="0">
            <a:spAutoFit/>
          </a:bodyPr>
          <a:lstStyle/>
          <a:p>
            <a:r>
              <a:rPr lang="zh-CN" altLang="en-US" dirty="0">
                <a:solidFill>
                  <a:srgbClr val="00B0F0"/>
                </a:solidFill>
              </a:rPr>
              <a:t>区块链</a:t>
            </a:r>
            <a:r>
              <a:rPr lang="en-US" altLang="zh-CN" dirty="0">
                <a:solidFill>
                  <a:srgbClr val="00B0F0"/>
                </a:solidFill>
              </a:rPr>
              <a:t>2.0</a:t>
            </a:r>
            <a:endParaRPr lang="zh-CN" altLang="en-US" dirty="0">
              <a:solidFill>
                <a:srgbClr val="00B0F0"/>
              </a:solidFill>
            </a:endParaRPr>
          </a:p>
        </p:txBody>
      </p:sp>
    </p:spTree>
    <p:extLst>
      <p:ext uri="{BB962C8B-B14F-4D97-AF65-F5344CB8AC3E}">
        <p14:creationId xmlns:p14="http://schemas.microsoft.com/office/powerpoint/2010/main" val="409573524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C04BD6E-D2F2-0E89-EB8C-2337C0B2380B}"/>
              </a:ext>
            </a:extLst>
          </p:cNvPr>
          <p:cNvSpPr>
            <a:spLocks noGrp="1"/>
          </p:cNvSpPr>
          <p:nvPr>
            <p:ph type="title"/>
          </p:nvPr>
        </p:nvSpPr>
        <p:spPr/>
        <p:txBody>
          <a:bodyPr/>
          <a:lstStyle/>
          <a:p>
            <a:r>
              <a:rPr lang="zh-CN" altLang="en-US" dirty="0"/>
              <a:t>                        以太坊虚拟机</a:t>
            </a:r>
          </a:p>
        </p:txBody>
      </p:sp>
      <p:sp>
        <p:nvSpPr>
          <p:cNvPr id="3" name="内容占位符 2">
            <a:extLst>
              <a:ext uri="{FF2B5EF4-FFF2-40B4-BE49-F238E27FC236}">
                <a16:creationId xmlns:a16="http://schemas.microsoft.com/office/drawing/2014/main" id="{8A1DD422-4328-C373-CA73-8A7EF041DC66}"/>
              </a:ext>
            </a:extLst>
          </p:cNvPr>
          <p:cNvSpPr>
            <a:spLocks noGrp="1"/>
          </p:cNvSpPr>
          <p:nvPr>
            <p:ph idx="1"/>
          </p:nvPr>
        </p:nvSpPr>
        <p:spPr/>
        <p:txBody>
          <a:bodyPr/>
          <a:lstStyle/>
          <a:p>
            <a:pPr>
              <a:lnSpc>
                <a:spcPct val="150000"/>
              </a:lnSpc>
            </a:pPr>
            <a:r>
              <a:rPr lang="zh-CN" altLang="en-US" dirty="0"/>
              <a:t>         </a:t>
            </a:r>
            <a:r>
              <a:rPr lang="zh-CN" altLang="en-US" dirty="0">
                <a:latin typeface="+mj-ea"/>
                <a:ea typeface="+mj-ea"/>
              </a:rPr>
              <a:t>用 </a:t>
            </a:r>
            <a:r>
              <a:rPr lang="en-US" altLang="zh-CN" dirty="0">
                <a:latin typeface="+mj-ea"/>
                <a:ea typeface="+mj-ea"/>
              </a:rPr>
              <a:t>solidity </a:t>
            </a:r>
            <a:r>
              <a:rPr lang="zh-CN" altLang="en-US" dirty="0">
                <a:latin typeface="+mj-ea"/>
                <a:ea typeface="+mj-ea"/>
              </a:rPr>
              <a:t>编写智能合约，使用 </a:t>
            </a:r>
            <a:r>
              <a:rPr lang="en-US" altLang="zh-CN" dirty="0">
                <a:latin typeface="+mj-ea"/>
                <a:ea typeface="+mj-ea"/>
              </a:rPr>
              <a:t>remix </a:t>
            </a:r>
            <a:r>
              <a:rPr lang="zh-CN" altLang="en-US" dirty="0">
                <a:latin typeface="+mj-ea"/>
                <a:ea typeface="+mj-ea"/>
              </a:rPr>
              <a:t>编译调试智能合约。将经过严格测试的智能合约代码发布到区块链上，可以理解为一个特殊的交易</a:t>
            </a:r>
            <a:r>
              <a:rPr lang="en-US" altLang="zh-CN" dirty="0">
                <a:latin typeface="+mj-ea"/>
                <a:ea typeface="+mj-ea"/>
              </a:rPr>
              <a:t>——</a:t>
            </a:r>
            <a:r>
              <a:rPr lang="zh-CN" altLang="en-US" dirty="0">
                <a:latin typeface="+mj-ea"/>
                <a:ea typeface="+mj-ea"/>
              </a:rPr>
              <a:t>包括了可执行代码的交易，然后会被矿工记录在某个块中。当需要调用这个智能合约时，只需向这个智能合约的地址发送一个交易即可。因为每个节点都需要安装以太坊客户端，而每个客户端都自带了一个 </a:t>
            </a:r>
            <a:r>
              <a:rPr lang="en-US" altLang="zh-CN" dirty="0">
                <a:latin typeface="+mj-ea"/>
                <a:ea typeface="+mj-ea"/>
              </a:rPr>
              <a:t>EVM (</a:t>
            </a:r>
            <a:r>
              <a:rPr lang="zh-CN" altLang="en-US" dirty="0">
                <a:latin typeface="+mj-ea"/>
                <a:ea typeface="+mj-ea"/>
              </a:rPr>
              <a:t>以太坊虚拟机</a:t>
            </a:r>
            <a:r>
              <a:rPr lang="en-US" altLang="zh-CN" dirty="0">
                <a:latin typeface="+mj-ea"/>
                <a:ea typeface="+mj-ea"/>
              </a:rPr>
              <a:t>)</a:t>
            </a:r>
            <a:r>
              <a:rPr lang="zh-CN" altLang="en-US" dirty="0">
                <a:latin typeface="+mj-ea"/>
                <a:ea typeface="+mj-ea"/>
              </a:rPr>
              <a:t>。通过交易触发智能合约后，智能合约的代码就能在 </a:t>
            </a:r>
            <a:r>
              <a:rPr lang="en-US" altLang="zh-CN" dirty="0">
                <a:latin typeface="+mj-ea"/>
                <a:ea typeface="+mj-ea"/>
              </a:rPr>
              <a:t>EVM </a:t>
            </a:r>
            <a:r>
              <a:rPr lang="zh-CN" altLang="en-US" dirty="0">
                <a:latin typeface="+mj-ea"/>
                <a:ea typeface="+mj-ea"/>
              </a:rPr>
              <a:t>上被执行。这种方式相当于把程序部署到了很多的电脑上，随时都可以通过交易来触发这些智能合约的执行，从而也完成了去中心化程序的部署和调用。</a:t>
            </a:r>
            <a:endParaRPr lang="en-US" altLang="zh-CN" dirty="0">
              <a:latin typeface="+mj-ea"/>
              <a:ea typeface="+mj-ea"/>
            </a:endParaRPr>
          </a:p>
          <a:p>
            <a:pPr>
              <a:lnSpc>
                <a:spcPct val="150000"/>
              </a:lnSpc>
            </a:pPr>
            <a:r>
              <a:rPr lang="en-US" altLang="zh-CN" dirty="0">
                <a:latin typeface="+mj-ea"/>
                <a:ea typeface="+mj-ea"/>
              </a:rPr>
              <a:t>     </a:t>
            </a:r>
            <a:endParaRPr lang="zh-CN" altLang="en-US" dirty="0">
              <a:latin typeface="+mj-ea"/>
              <a:ea typeface="+mj-ea"/>
            </a:endParaRPr>
          </a:p>
          <a:p>
            <a:endParaRPr lang="zh-CN" altLang="en-US" dirty="0"/>
          </a:p>
        </p:txBody>
      </p:sp>
    </p:spTree>
    <p:extLst>
      <p:ext uri="{BB962C8B-B14F-4D97-AF65-F5344CB8AC3E}">
        <p14:creationId xmlns:p14="http://schemas.microsoft.com/office/powerpoint/2010/main" val="397379686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D72B42D-3692-D161-0DC7-89DE75D8D56D}"/>
              </a:ext>
            </a:extLst>
          </p:cNvPr>
          <p:cNvSpPr>
            <a:spLocks noGrp="1"/>
          </p:cNvSpPr>
          <p:nvPr>
            <p:ph type="title"/>
          </p:nvPr>
        </p:nvSpPr>
        <p:spPr/>
        <p:txBody>
          <a:bodyPr/>
          <a:lstStyle/>
          <a:p>
            <a:r>
              <a:rPr lang="zh-CN" altLang="en-US" dirty="0"/>
              <a:t>                         以太坊虚拟机</a:t>
            </a:r>
          </a:p>
        </p:txBody>
      </p:sp>
      <p:sp>
        <p:nvSpPr>
          <p:cNvPr id="5" name="文本框 4">
            <a:extLst>
              <a:ext uri="{FF2B5EF4-FFF2-40B4-BE49-F238E27FC236}">
                <a16:creationId xmlns:a16="http://schemas.microsoft.com/office/drawing/2014/main" id="{A5B01050-2459-2A06-292D-42953DAD7F67}"/>
              </a:ext>
            </a:extLst>
          </p:cNvPr>
          <p:cNvSpPr txBox="1"/>
          <p:nvPr/>
        </p:nvSpPr>
        <p:spPr>
          <a:xfrm>
            <a:off x="1423447" y="1737360"/>
            <a:ext cx="9335679" cy="4182363"/>
          </a:xfrm>
          <a:prstGeom prst="rect">
            <a:avLst/>
          </a:prstGeom>
          <a:noFill/>
        </p:spPr>
        <p:txBody>
          <a:bodyPr wrap="square" rtlCol="0">
            <a:spAutoFit/>
          </a:bodyPr>
          <a:lstStyle/>
          <a:p>
            <a:pPr>
              <a:lnSpc>
                <a:spcPct val="150000"/>
              </a:lnSpc>
            </a:pPr>
            <a:r>
              <a:rPr lang="zh-CN" altLang="en-US" dirty="0">
                <a:latin typeface="+mn-ea"/>
              </a:rPr>
              <a:t>区块链系统状态验证</a:t>
            </a:r>
            <a:endParaRPr lang="en-US" altLang="zh-CN" dirty="0">
              <a:latin typeface="+mn-ea"/>
            </a:endParaRPr>
          </a:p>
          <a:p>
            <a:pPr>
              <a:lnSpc>
                <a:spcPct val="150000"/>
              </a:lnSpc>
            </a:pPr>
            <a:r>
              <a:rPr lang="zh-CN" altLang="en-US" dirty="0">
                <a:latin typeface="+mn-ea"/>
              </a:rPr>
              <a:t>验证新区块链的</a:t>
            </a:r>
            <a:r>
              <a:rPr lang="en-US" altLang="zh-CN" dirty="0" err="1">
                <a:latin typeface="+mn-ea"/>
              </a:rPr>
              <a:t>ommer</a:t>
            </a:r>
            <a:r>
              <a:rPr lang="zh-CN" altLang="en-US" dirty="0">
                <a:latin typeface="+mn-ea"/>
              </a:rPr>
              <a:t>区块的有效性，验证新区块所包含交易的有效性，对相关矿工发放奖励，验证新区块链的工作量证明，确认将新区块连接到权威区块链上，并将系统更新到最新状态</a:t>
            </a:r>
            <a:endParaRPr lang="en-US" altLang="zh-CN" dirty="0">
              <a:latin typeface="+mn-ea"/>
            </a:endParaRPr>
          </a:p>
          <a:p>
            <a:pPr>
              <a:lnSpc>
                <a:spcPct val="150000"/>
              </a:lnSpc>
            </a:pPr>
            <a:r>
              <a:rPr lang="zh-CN" altLang="en-US" dirty="0">
                <a:latin typeface="+mn-ea"/>
              </a:rPr>
              <a:t>状态转移函数</a:t>
            </a:r>
            <a:endParaRPr lang="en-US" altLang="zh-CN" dirty="0">
              <a:latin typeface="+mn-ea"/>
            </a:endParaRPr>
          </a:p>
          <a:p>
            <a:pPr>
              <a:lnSpc>
                <a:spcPct val="150000"/>
              </a:lnSpc>
            </a:pPr>
            <a:r>
              <a:rPr lang="zh-CN" altLang="en-US" dirty="0">
                <a:latin typeface="+mn-ea"/>
              </a:rPr>
              <a:t>整个系统的状态转换是一个不断地迭代系统和虚拟机临时状态的过程，迭代终止条件为：</a:t>
            </a:r>
            <a:endParaRPr lang="en-US" altLang="zh-CN" dirty="0">
              <a:latin typeface="+mn-ea"/>
            </a:endParaRPr>
          </a:p>
          <a:p>
            <a:pPr>
              <a:lnSpc>
                <a:spcPct val="150000"/>
              </a:lnSpc>
            </a:pPr>
            <a:r>
              <a:rPr lang="zh-CN" altLang="en-US" dirty="0">
                <a:latin typeface="+mn-ea"/>
              </a:rPr>
              <a:t>系统状态是否出现异常而使虚拟机停止工作，如</a:t>
            </a:r>
            <a:r>
              <a:rPr lang="en-US" altLang="zh-CN" dirty="0">
                <a:latin typeface="+mn-ea"/>
              </a:rPr>
              <a:t>Gas</a:t>
            </a:r>
            <a:r>
              <a:rPr lang="zh-CN" altLang="en-US" dirty="0">
                <a:latin typeface="+mn-ea"/>
              </a:rPr>
              <a:t>不足、指令无效等。</a:t>
            </a:r>
            <a:endParaRPr lang="en-US" altLang="zh-CN" dirty="0">
              <a:latin typeface="+mn-ea"/>
            </a:endParaRPr>
          </a:p>
          <a:p>
            <a:pPr>
              <a:lnSpc>
                <a:spcPct val="150000"/>
              </a:lnSpc>
            </a:pPr>
            <a:r>
              <a:rPr lang="zh-CN" altLang="en-US" dirty="0">
                <a:latin typeface="+mn-ea"/>
              </a:rPr>
              <a:t>虚拟机在正常状态下停止工作。</a:t>
            </a:r>
            <a:endParaRPr lang="en-US" altLang="zh-CN" dirty="0">
              <a:latin typeface="+mn-ea"/>
            </a:endParaRPr>
          </a:p>
          <a:p>
            <a:pPr>
              <a:lnSpc>
                <a:spcPct val="150000"/>
              </a:lnSpc>
            </a:pPr>
            <a:r>
              <a:rPr lang="en-US" altLang="zh-CN" dirty="0">
                <a:latin typeface="+mn-ea"/>
              </a:rPr>
              <a:t>Gas</a:t>
            </a:r>
            <a:r>
              <a:rPr lang="zh-CN" altLang="en-US" dirty="0">
                <a:latin typeface="+mn-ea"/>
              </a:rPr>
              <a:t>的消耗</a:t>
            </a:r>
            <a:endParaRPr lang="en-US" altLang="zh-CN" dirty="0">
              <a:latin typeface="+mn-ea"/>
            </a:endParaRPr>
          </a:p>
          <a:p>
            <a:pPr>
              <a:lnSpc>
                <a:spcPct val="150000"/>
              </a:lnSpc>
            </a:pPr>
            <a:r>
              <a:rPr lang="zh-CN" altLang="en-US" dirty="0">
                <a:latin typeface="+mn-ea"/>
              </a:rPr>
              <a:t>执行特定的内部抽象操作，从属消息调用或合约创建，增加账户内存使用量。</a:t>
            </a:r>
            <a:endParaRPr lang="en-US" altLang="zh-CN" dirty="0">
              <a:latin typeface="+mn-ea"/>
            </a:endParaRPr>
          </a:p>
        </p:txBody>
      </p:sp>
      <p:sp>
        <p:nvSpPr>
          <p:cNvPr id="3" name="文本框 2">
            <a:extLst>
              <a:ext uri="{FF2B5EF4-FFF2-40B4-BE49-F238E27FC236}">
                <a16:creationId xmlns:a16="http://schemas.microsoft.com/office/drawing/2014/main" id="{A59AE8E8-8400-547E-4461-976BBC92D5D5}"/>
              </a:ext>
            </a:extLst>
          </p:cNvPr>
          <p:cNvSpPr txBox="1"/>
          <p:nvPr/>
        </p:nvSpPr>
        <p:spPr>
          <a:xfrm>
            <a:off x="-24510" y="101937"/>
            <a:ext cx="1545996" cy="369332"/>
          </a:xfrm>
          <a:prstGeom prst="rect">
            <a:avLst/>
          </a:prstGeom>
          <a:noFill/>
        </p:spPr>
        <p:txBody>
          <a:bodyPr wrap="square" rtlCol="0">
            <a:spAutoFit/>
          </a:bodyPr>
          <a:lstStyle/>
          <a:p>
            <a:r>
              <a:rPr lang="zh-CN" altLang="en-US" dirty="0">
                <a:solidFill>
                  <a:srgbClr val="00B0F0"/>
                </a:solidFill>
              </a:rPr>
              <a:t>区块链</a:t>
            </a:r>
            <a:r>
              <a:rPr lang="en-US" altLang="zh-CN" dirty="0">
                <a:solidFill>
                  <a:srgbClr val="00B0F0"/>
                </a:solidFill>
              </a:rPr>
              <a:t>2.0</a:t>
            </a:r>
            <a:endParaRPr lang="zh-CN" altLang="en-US" dirty="0">
              <a:solidFill>
                <a:srgbClr val="00B0F0"/>
              </a:solidFill>
            </a:endParaRPr>
          </a:p>
        </p:txBody>
      </p:sp>
    </p:spTree>
    <p:extLst>
      <p:ext uri="{BB962C8B-B14F-4D97-AF65-F5344CB8AC3E}">
        <p14:creationId xmlns:p14="http://schemas.microsoft.com/office/powerpoint/2010/main" val="27577227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3F2A134-DC58-E4B2-6491-6DDD8141CAF4}"/>
              </a:ext>
            </a:extLst>
          </p:cNvPr>
          <p:cNvSpPr>
            <a:spLocks noGrp="1"/>
          </p:cNvSpPr>
          <p:nvPr>
            <p:ph type="title"/>
          </p:nvPr>
        </p:nvSpPr>
        <p:spPr>
          <a:xfrm>
            <a:off x="1097280" y="0"/>
            <a:ext cx="10058400" cy="1450757"/>
          </a:xfrm>
        </p:spPr>
        <p:txBody>
          <a:bodyPr/>
          <a:lstStyle/>
          <a:p>
            <a:r>
              <a:rPr lang="en-US" altLang="zh-CN" dirty="0"/>
              <a:t>                 The DAO</a:t>
            </a:r>
            <a:r>
              <a:rPr lang="zh-CN" altLang="en-US" dirty="0"/>
              <a:t>事件</a:t>
            </a:r>
          </a:p>
        </p:txBody>
      </p:sp>
      <p:pic>
        <p:nvPicPr>
          <p:cNvPr id="4" name="图片 3">
            <a:extLst>
              <a:ext uri="{FF2B5EF4-FFF2-40B4-BE49-F238E27FC236}">
                <a16:creationId xmlns:a16="http://schemas.microsoft.com/office/drawing/2014/main" id="{797E4164-3C52-4DB7-8581-40AE257DA069}"/>
              </a:ext>
            </a:extLst>
          </p:cNvPr>
          <p:cNvPicPr>
            <a:picLocks noChangeAspect="1"/>
          </p:cNvPicPr>
          <p:nvPr/>
        </p:nvPicPr>
        <p:blipFill>
          <a:blip r:embed="rId2"/>
          <a:stretch>
            <a:fillRect/>
          </a:stretch>
        </p:blipFill>
        <p:spPr>
          <a:xfrm>
            <a:off x="1210401" y="1762813"/>
            <a:ext cx="5028621" cy="2931735"/>
          </a:xfrm>
          <a:prstGeom prst="rect">
            <a:avLst/>
          </a:prstGeom>
        </p:spPr>
      </p:pic>
      <p:sp>
        <p:nvSpPr>
          <p:cNvPr id="7" name="内容占位符 6">
            <a:extLst>
              <a:ext uri="{FF2B5EF4-FFF2-40B4-BE49-F238E27FC236}">
                <a16:creationId xmlns:a16="http://schemas.microsoft.com/office/drawing/2014/main" id="{00529691-A284-C4D0-47EA-F9724FA22BCF}"/>
              </a:ext>
            </a:extLst>
          </p:cNvPr>
          <p:cNvSpPr>
            <a:spLocks noGrp="1"/>
          </p:cNvSpPr>
          <p:nvPr>
            <p:ph idx="1"/>
          </p:nvPr>
        </p:nvSpPr>
        <p:spPr>
          <a:xfrm>
            <a:off x="6381946" y="1762813"/>
            <a:ext cx="5128182" cy="4251487"/>
          </a:xfrm>
        </p:spPr>
        <p:txBody>
          <a:bodyPr>
            <a:normAutofit lnSpcReduction="10000"/>
          </a:bodyPr>
          <a:lstStyle/>
          <a:p>
            <a:r>
              <a:rPr lang="en-US" altLang="zh-CN" dirty="0"/>
              <a:t>DAO</a:t>
            </a:r>
            <a:r>
              <a:rPr lang="zh-CN" altLang="en-US" dirty="0"/>
              <a:t>：去中心化的自治组织</a:t>
            </a:r>
            <a:endParaRPr lang="en-US" altLang="zh-CN" dirty="0"/>
          </a:p>
          <a:p>
            <a:r>
              <a:rPr lang="en-US" altLang="zh-CN" dirty="0" err="1"/>
              <a:t>TheDAO</a:t>
            </a:r>
            <a:r>
              <a:rPr lang="zh-CN" altLang="en-US" dirty="0"/>
              <a:t>中的代码如左图，没有先给账户清零而是先将钱返还给账户，使得黑客可以写</a:t>
            </a:r>
            <a:r>
              <a:rPr lang="en-US" altLang="zh-CN" dirty="0"/>
              <a:t>fallback</a:t>
            </a:r>
            <a:r>
              <a:rPr lang="zh-CN" altLang="en-US" dirty="0"/>
              <a:t>函数进行重入攻击，重复多次取钱，谋取利益。</a:t>
            </a:r>
            <a:endParaRPr lang="en-US" altLang="zh-CN" dirty="0"/>
          </a:p>
          <a:p>
            <a:r>
              <a:rPr lang="zh-CN" altLang="en-US" dirty="0"/>
              <a:t>引起以太坊社区恐慌和讨论，主要分为两派，一方认为，进行回滚交易，保障大部分人的利益。另一方认为</a:t>
            </a:r>
            <a:r>
              <a:rPr lang="en-US" altLang="zh-CN" dirty="0"/>
              <a:t>code is ruler </a:t>
            </a:r>
            <a:r>
              <a:rPr lang="zh-CN" altLang="en-US" dirty="0"/>
              <a:t>，不需要进行回滚。</a:t>
            </a:r>
            <a:endParaRPr lang="en-US" altLang="zh-CN" dirty="0"/>
          </a:p>
          <a:p>
            <a:r>
              <a:rPr lang="zh-CN" altLang="en-US" dirty="0"/>
              <a:t>社区投票决定从发生事件的区块开始硬分叉，使其比主链更长，从而被人们视为主链。</a:t>
            </a:r>
            <a:endParaRPr lang="en-US" altLang="zh-CN" dirty="0"/>
          </a:p>
          <a:p>
            <a:pPr marL="0" indent="0">
              <a:buNone/>
            </a:pPr>
            <a:r>
              <a:rPr lang="en-US" altLang="zh-CN" dirty="0"/>
              <a:t>   </a:t>
            </a:r>
            <a:r>
              <a:rPr lang="zh-CN" altLang="en-US" dirty="0"/>
              <a:t>但那一派认为大多数人的意见不对，投票不 </a:t>
            </a:r>
            <a:endParaRPr lang="en-US" altLang="zh-CN" dirty="0"/>
          </a:p>
          <a:p>
            <a:pPr marL="0" indent="0">
              <a:buNone/>
            </a:pPr>
            <a:r>
              <a:rPr lang="zh-CN" altLang="en-US" dirty="0"/>
              <a:t>   能说明问题。所以出现了以太坊经典</a:t>
            </a:r>
            <a:r>
              <a:rPr lang="en-US" altLang="zh-CN" dirty="0"/>
              <a:t>ETC</a:t>
            </a:r>
            <a:r>
              <a:rPr lang="zh-CN" altLang="en-US" dirty="0"/>
              <a:t>。</a:t>
            </a:r>
            <a:endParaRPr lang="en-US" altLang="zh-CN" dirty="0"/>
          </a:p>
          <a:p>
            <a:endParaRPr lang="zh-CN" altLang="en-US" dirty="0"/>
          </a:p>
        </p:txBody>
      </p:sp>
      <p:sp>
        <p:nvSpPr>
          <p:cNvPr id="3" name="文本框 2">
            <a:extLst>
              <a:ext uri="{FF2B5EF4-FFF2-40B4-BE49-F238E27FC236}">
                <a16:creationId xmlns:a16="http://schemas.microsoft.com/office/drawing/2014/main" id="{62D60256-A562-DCE1-5134-24C314ECDAFF}"/>
              </a:ext>
            </a:extLst>
          </p:cNvPr>
          <p:cNvSpPr txBox="1"/>
          <p:nvPr/>
        </p:nvSpPr>
        <p:spPr>
          <a:xfrm>
            <a:off x="-24510" y="101937"/>
            <a:ext cx="1545996" cy="369332"/>
          </a:xfrm>
          <a:prstGeom prst="rect">
            <a:avLst/>
          </a:prstGeom>
          <a:noFill/>
        </p:spPr>
        <p:txBody>
          <a:bodyPr wrap="square" rtlCol="0">
            <a:spAutoFit/>
          </a:bodyPr>
          <a:lstStyle/>
          <a:p>
            <a:r>
              <a:rPr lang="zh-CN" altLang="en-US" dirty="0">
                <a:solidFill>
                  <a:srgbClr val="00B0F0"/>
                </a:solidFill>
              </a:rPr>
              <a:t>区块链</a:t>
            </a:r>
            <a:r>
              <a:rPr lang="en-US" altLang="zh-CN" dirty="0">
                <a:solidFill>
                  <a:srgbClr val="00B0F0"/>
                </a:solidFill>
              </a:rPr>
              <a:t>2.0</a:t>
            </a:r>
            <a:endParaRPr lang="zh-CN" altLang="en-US" dirty="0">
              <a:solidFill>
                <a:srgbClr val="00B0F0"/>
              </a:solidFill>
            </a:endParaRPr>
          </a:p>
        </p:txBody>
      </p:sp>
    </p:spTree>
    <p:extLst>
      <p:ext uri="{BB962C8B-B14F-4D97-AF65-F5344CB8AC3E}">
        <p14:creationId xmlns:p14="http://schemas.microsoft.com/office/powerpoint/2010/main" val="25215926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892A01-6EBE-BEAC-2ED2-ADF5500E8F9E}"/>
              </a:ext>
            </a:extLst>
          </p:cNvPr>
          <p:cNvSpPr>
            <a:spLocks noGrp="1"/>
          </p:cNvSpPr>
          <p:nvPr>
            <p:ph type="title"/>
          </p:nvPr>
        </p:nvSpPr>
        <p:spPr/>
        <p:txBody>
          <a:bodyPr/>
          <a:lstStyle/>
          <a:p>
            <a:r>
              <a:rPr lang="zh-CN" altLang="en-US" dirty="0"/>
              <a:t>                     硬分叉和软分叉</a:t>
            </a:r>
          </a:p>
        </p:txBody>
      </p:sp>
      <p:sp>
        <p:nvSpPr>
          <p:cNvPr id="3" name="内容占位符 2">
            <a:extLst>
              <a:ext uri="{FF2B5EF4-FFF2-40B4-BE49-F238E27FC236}">
                <a16:creationId xmlns:a16="http://schemas.microsoft.com/office/drawing/2014/main" id="{BAA3290E-F5A8-FD92-B40A-F1EF82887D34}"/>
              </a:ext>
            </a:extLst>
          </p:cNvPr>
          <p:cNvSpPr>
            <a:spLocks noGrp="1"/>
          </p:cNvSpPr>
          <p:nvPr>
            <p:ph sz="half" idx="1"/>
          </p:nvPr>
        </p:nvSpPr>
        <p:spPr/>
        <p:txBody>
          <a:bodyPr/>
          <a:lstStyle/>
          <a:p>
            <a:r>
              <a:rPr lang="zh-CN" altLang="en-US" dirty="0"/>
              <a:t>硬分叉指在区块链或去中心化网络中不向前兼容的分叉，影响较大。硬分叉对加密货币使用的技术进行永久更改，这种变化使得所有的新数据块与原来的块不同。新分出来的区块一般有较大幅度的更改，形成一条非常不同的新区块链。</a:t>
            </a:r>
          </a:p>
          <a:p>
            <a:r>
              <a:rPr lang="zh-CN" altLang="en-US" dirty="0"/>
              <a:t>旧版本不会接受新版本创建的区块，但是旧版本区块链的数据依旧保留，要实现硬分叉所有用户都需要切换到新版本协议上。如果新的硬分叉失败，所有的用户将回到原始数据块。</a:t>
            </a:r>
          </a:p>
          <a:p>
            <a:endParaRPr lang="zh-CN" altLang="en-US" dirty="0"/>
          </a:p>
        </p:txBody>
      </p:sp>
      <p:sp>
        <p:nvSpPr>
          <p:cNvPr id="4" name="内容占位符 3">
            <a:extLst>
              <a:ext uri="{FF2B5EF4-FFF2-40B4-BE49-F238E27FC236}">
                <a16:creationId xmlns:a16="http://schemas.microsoft.com/office/drawing/2014/main" id="{38CDE5CA-EE8D-D43C-E1FD-9EF5D81213EC}"/>
              </a:ext>
            </a:extLst>
          </p:cNvPr>
          <p:cNvSpPr>
            <a:spLocks noGrp="1"/>
          </p:cNvSpPr>
          <p:nvPr>
            <p:ph sz="half" idx="2"/>
          </p:nvPr>
        </p:nvSpPr>
        <p:spPr/>
        <p:txBody>
          <a:bodyPr/>
          <a:lstStyle/>
          <a:p>
            <a:r>
              <a:rPr lang="zh-CN" altLang="en-US" dirty="0"/>
              <a:t>软分叉指在区块链或去中心化网络中向前兼容的分叉。软分叉是兼容性分叉，影响较小。向前兼容意味着，当新共识规则发布后，在去中心化架构中节点不一定要升级到新的共识规则，因为软分叉的新规则仍旧符合老的规则，所以未升级的节点仍旧能接受新的规则。</a:t>
            </a:r>
          </a:p>
        </p:txBody>
      </p:sp>
      <p:pic>
        <p:nvPicPr>
          <p:cNvPr id="5" name="图片 4">
            <a:extLst>
              <a:ext uri="{FF2B5EF4-FFF2-40B4-BE49-F238E27FC236}">
                <a16:creationId xmlns:a16="http://schemas.microsoft.com/office/drawing/2014/main" id="{A6913114-7F86-ECD1-7FE0-380925A4EFBE}"/>
              </a:ext>
            </a:extLst>
          </p:cNvPr>
          <p:cNvPicPr>
            <a:picLocks noChangeAspect="1"/>
          </p:cNvPicPr>
          <p:nvPr/>
        </p:nvPicPr>
        <p:blipFill>
          <a:blip r:embed="rId2"/>
          <a:stretch>
            <a:fillRect/>
          </a:stretch>
        </p:blipFill>
        <p:spPr>
          <a:xfrm>
            <a:off x="6782193" y="3930724"/>
            <a:ext cx="3634426" cy="2287182"/>
          </a:xfrm>
          <a:prstGeom prst="rect">
            <a:avLst/>
          </a:prstGeom>
        </p:spPr>
      </p:pic>
      <p:sp>
        <p:nvSpPr>
          <p:cNvPr id="6" name="文本框 5">
            <a:extLst>
              <a:ext uri="{FF2B5EF4-FFF2-40B4-BE49-F238E27FC236}">
                <a16:creationId xmlns:a16="http://schemas.microsoft.com/office/drawing/2014/main" id="{9F3384B7-9E0A-4349-44F4-57D3740413B9}"/>
              </a:ext>
            </a:extLst>
          </p:cNvPr>
          <p:cNvSpPr txBox="1"/>
          <p:nvPr/>
        </p:nvSpPr>
        <p:spPr>
          <a:xfrm>
            <a:off x="-24510" y="101937"/>
            <a:ext cx="1545996" cy="369332"/>
          </a:xfrm>
          <a:prstGeom prst="rect">
            <a:avLst/>
          </a:prstGeom>
          <a:noFill/>
        </p:spPr>
        <p:txBody>
          <a:bodyPr wrap="square" rtlCol="0">
            <a:spAutoFit/>
          </a:bodyPr>
          <a:lstStyle/>
          <a:p>
            <a:r>
              <a:rPr lang="zh-CN" altLang="en-US" dirty="0">
                <a:solidFill>
                  <a:srgbClr val="00B0F0"/>
                </a:solidFill>
              </a:rPr>
              <a:t>区块链</a:t>
            </a:r>
            <a:r>
              <a:rPr lang="en-US" altLang="zh-CN" dirty="0">
                <a:solidFill>
                  <a:srgbClr val="00B0F0"/>
                </a:solidFill>
              </a:rPr>
              <a:t>2.0</a:t>
            </a:r>
            <a:endParaRPr lang="zh-CN" altLang="en-US" dirty="0">
              <a:solidFill>
                <a:srgbClr val="00B0F0"/>
              </a:solidFill>
            </a:endParaRPr>
          </a:p>
        </p:txBody>
      </p:sp>
    </p:spTree>
    <p:extLst>
      <p:ext uri="{BB962C8B-B14F-4D97-AF65-F5344CB8AC3E}">
        <p14:creationId xmlns:p14="http://schemas.microsoft.com/office/powerpoint/2010/main" val="4926127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8DCDCA7-BAA5-179E-7542-6775102285EC}"/>
              </a:ext>
            </a:extLst>
          </p:cNvPr>
          <p:cNvSpPr>
            <a:spLocks noGrp="1"/>
          </p:cNvSpPr>
          <p:nvPr>
            <p:ph type="title"/>
          </p:nvPr>
        </p:nvSpPr>
        <p:spPr/>
        <p:txBody>
          <a:bodyPr/>
          <a:lstStyle/>
          <a:p>
            <a:r>
              <a:rPr lang="zh-CN" altLang="en-US" dirty="0"/>
              <a:t>               区块链技术的应用场景</a:t>
            </a:r>
          </a:p>
        </p:txBody>
      </p:sp>
      <p:sp>
        <p:nvSpPr>
          <p:cNvPr id="3" name="内容占位符 2">
            <a:extLst>
              <a:ext uri="{FF2B5EF4-FFF2-40B4-BE49-F238E27FC236}">
                <a16:creationId xmlns:a16="http://schemas.microsoft.com/office/drawing/2014/main" id="{4320D996-A72B-D2BE-D525-C96FEC9FEACA}"/>
              </a:ext>
            </a:extLst>
          </p:cNvPr>
          <p:cNvSpPr>
            <a:spLocks noGrp="1"/>
          </p:cNvSpPr>
          <p:nvPr>
            <p:ph idx="1"/>
          </p:nvPr>
        </p:nvSpPr>
        <p:spPr>
          <a:xfrm>
            <a:off x="1066800" y="2656440"/>
            <a:ext cx="10058400" cy="4023360"/>
          </a:xfrm>
        </p:spPr>
        <p:txBody>
          <a:bodyPr/>
          <a:lstStyle/>
          <a:p>
            <a:r>
              <a:rPr lang="zh-CN" altLang="en-US" dirty="0"/>
              <a:t>数字身份</a:t>
            </a:r>
            <a:r>
              <a:rPr lang="en-US" altLang="zh-CN" dirty="0"/>
              <a:t>—</a:t>
            </a:r>
            <a:r>
              <a:rPr lang="zh-CN" altLang="en-US" dirty="0"/>
              <a:t>智能合约可以允许个人拥有并且控制包含数据、信誉和数字资产在内的数字身份。它允许个人决定公开的数据内容，更为企业提供无缝了解客户的机会。</a:t>
            </a:r>
            <a:endParaRPr lang="en-US" altLang="zh-CN" dirty="0"/>
          </a:p>
          <a:p>
            <a:r>
              <a:rPr lang="zh-CN" altLang="en-US" dirty="0"/>
              <a:t>证券</a:t>
            </a:r>
            <a:r>
              <a:rPr lang="en-US" altLang="zh-CN" dirty="0"/>
              <a:t>—</a:t>
            </a:r>
            <a:r>
              <a:rPr lang="zh-CN" altLang="en-US" dirty="0"/>
              <a:t>智能合约可以简化资本构成表的管理。它们还绕开证券托管链的中间人，并促进自动支付股息，股票分析和负债管理，同时降低操作风险。</a:t>
            </a:r>
            <a:endParaRPr lang="en-US" altLang="zh-CN" dirty="0"/>
          </a:p>
          <a:p>
            <a:r>
              <a:rPr lang="zh-CN" altLang="en-US" dirty="0"/>
              <a:t>供应链</a:t>
            </a:r>
            <a:r>
              <a:rPr lang="en-US" altLang="zh-CN" dirty="0"/>
              <a:t>—</a:t>
            </a:r>
            <a:r>
              <a:rPr lang="zh-CN" altLang="en-US" dirty="0"/>
              <a:t>智能合约可以让供应链中的每一步变得实时可见。互联网设备可以将产品从工厂车间到商店货架的每一个步骤都记录下来。</a:t>
            </a:r>
            <a:endParaRPr lang="en-US" altLang="zh-CN" dirty="0"/>
          </a:p>
          <a:p>
            <a:endParaRPr lang="en-US" altLang="zh-CN" dirty="0"/>
          </a:p>
          <a:p>
            <a:endParaRPr lang="en-US" altLang="zh-CN" dirty="0"/>
          </a:p>
          <a:p>
            <a:endParaRPr lang="en-US" altLang="zh-CN" dirty="0"/>
          </a:p>
        </p:txBody>
      </p:sp>
    </p:spTree>
    <p:extLst>
      <p:ext uri="{BB962C8B-B14F-4D97-AF65-F5344CB8AC3E}">
        <p14:creationId xmlns:p14="http://schemas.microsoft.com/office/powerpoint/2010/main" val="24959617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696A25D-E532-E625-8E7C-B1E682FEA32F}"/>
              </a:ext>
            </a:extLst>
          </p:cNvPr>
          <p:cNvSpPr>
            <a:spLocks noGrp="1"/>
          </p:cNvSpPr>
          <p:nvPr>
            <p:ph type="title"/>
          </p:nvPr>
        </p:nvSpPr>
        <p:spPr>
          <a:xfrm>
            <a:off x="953187" y="471700"/>
            <a:ext cx="10202493" cy="1771518"/>
          </a:xfrm>
        </p:spPr>
        <p:txBody>
          <a:bodyPr>
            <a:normAutofit/>
          </a:bodyPr>
          <a:lstStyle/>
          <a:p>
            <a:r>
              <a:rPr lang="zh-CN" altLang="en-US" dirty="0"/>
              <a:t>        去中心化以及去中心化的优缺点</a:t>
            </a:r>
            <a:br>
              <a:rPr lang="en-US" altLang="zh-CN" dirty="0"/>
            </a:br>
            <a:endParaRPr lang="zh-CN" altLang="en-US" dirty="0"/>
          </a:p>
        </p:txBody>
      </p:sp>
      <p:sp>
        <p:nvSpPr>
          <p:cNvPr id="3" name="内容占位符 2">
            <a:extLst>
              <a:ext uri="{FF2B5EF4-FFF2-40B4-BE49-F238E27FC236}">
                <a16:creationId xmlns:a16="http://schemas.microsoft.com/office/drawing/2014/main" id="{1A86E0E2-BBF4-5F37-3E6A-C4CBBBEA5D86}"/>
              </a:ext>
            </a:extLst>
          </p:cNvPr>
          <p:cNvSpPr>
            <a:spLocks noGrp="1"/>
          </p:cNvSpPr>
          <p:nvPr>
            <p:ph idx="1"/>
          </p:nvPr>
        </p:nvSpPr>
        <p:spPr>
          <a:xfrm>
            <a:off x="1097278" y="2005990"/>
            <a:ext cx="10202493" cy="4460798"/>
          </a:xfrm>
        </p:spPr>
        <p:txBody>
          <a:bodyPr>
            <a:normAutofit fontScale="40000" lnSpcReduction="20000"/>
          </a:bodyPr>
          <a:lstStyle/>
          <a:p>
            <a:pPr marL="0" indent="0" algn="just">
              <a:lnSpc>
                <a:spcPct val="120000"/>
              </a:lnSpc>
              <a:buNone/>
            </a:pPr>
            <a:r>
              <a:rPr lang="zh-CN" altLang="en-US" sz="4500" dirty="0"/>
              <a:t>         </a:t>
            </a:r>
            <a:r>
              <a:rPr lang="zh-CN" altLang="en-US" sz="4500" dirty="0">
                <a:latin typeface="仿宋" panose="02010609060101010101" pitchFamily="49" charset="-122"/>
                <a:ea typeface="仿宋" panose="02010609060101010101" pitchFamily="49" charset="-122"/>
              </a:rPr>
              <a:t>中心化即依靠一个或几个中心节点来运行，若中心节点出现问题，则不能正常运行。所以我们需要去中心化，将原本属于中心的权力进行分散，实现用户之间的点对点交流。</a:t>
            </a:r>
            <a:endParaRPr lang="en-US" altLang="zh-CN" sz="4500" dirty="0">
              <a:latin typeface="仿宋" panose="02010609060101010101" pitchFamily="49" charset="-122"/>
              <a:ea typeface="仿宋" panose="02010609060101010101" pitchFamily="49" charset="-122"/>
            </a:endParaRPr>
          </a:p>
          <a:p>
            <a:pPr marL="0" indent="0" algn="just">
              <a:lnSpc>
                <a:spcPct val="120000"/>
              </a:lnSpc>
              <a:buNone/>
            </a:pPr>
            <a:r>
              <a:rPr lang="en-US" altLang="zh-CN" sz="4500" dirty="0">
                <a:latin typeface="仿宋" panose="02010609060101010101" pitchFamily="49" charset="-122"/>
                <a:ea typeface="仿宋" panose="02010609060101010101" pitchFamily="49" charset="-122"/>
              </a:rPr>
              <a:t>    </a:t>
            </a:r>
            <a:r>
              <a:rPr lang="zh-CN" altLang="en-US" sz="4500" dirty="0">
                <a:latin typeface="仿宋" panose="02010609060101010101" pitchFamily="49" charset="-122"/>
                <a:ea typeface="仿宋" panose="02010609060101010101" pitchFamily="49" charset="-122"/>
              </a:rPr>
              <a:t>例如，我们将自己的财产存在银行中，让银行来保管自己的财产，当要买卖东西时使用银行提供的银行卡，我们的个人信息存在在银行数据库中，若银行出现信息泄漏等问题，我们的个人信息也会随之泄漏。所以产生了去中心化的数字货币比特币，而比特币又是基于区块链技术的。比特币的每笔交易都会经过共识算法和每个用户产生共识且记录在每个人的数据库中，这样就可以去中心化。</a:t>
            </a:r>
            <a:endParaRPr lang="en-US" altLang="zh-CN" sz="4500" dirty="0">
              <a:latin typeface="仿宋" panose="02010609060101010101" pitchFamily="49" charset="-122"/>
              <a:ea typeface="仿宋" panose="02010609060101010101" pitchFamily="49" charset="-122"/>
            </a:endParaRPr>
          </a:p>
          <a:p>
            <a:pPr marL="0" indent="0" algn="just">
              <a:lnSpc>
                <a:spcPct val="120000"/>
              </a:lnSpc>
              <a:buNone/>
            </a:pPr>
            <a:r>
              <a:rPr lang="en-US" altLang="zh-CN" sz="4500" dirty="0">
                <a:latin typeface="仿宋" panose="02010609060101010101" pitchFamily="49" charset="-122"/>
                <a:ea typeface="仿宋" panose="02010609060101010101" pitchFamily="49" charset="-122"/>
              </a:rPr>
              <a:t>    </a:t>
            </a:r>
            <a:r>
              <a:rPr lang="zh-CN" altLang="en-US" sz="4500" dirty="0">
                <a:latin typeface="仿宋" panose="02010609060101010101" pitchFamily="49" charset="-122"/>
                <a:ea typeface="仿宋" panose="02010609060101010101" pitchFamily="49" charset="-122"/>
              </a:rPr>
              <a:t>所以去中心化的优点为：</a:t>
            </a:r>
            <a:r>
              <a:rPr lang="en-US" altLang="zh-CN" sz="4500" dirty="0">
                <a:latin typeface="仿宋" panose="02010609060101010101" pitchFamily="49" charset="-122"/>
                <a:ea typeface="仿宋" panose="02010609060101010101" pitchFamily="49" charset="-122"/>
              </a:rPr>
              <a:t>1.</a:t>
            </a:r>
            <a:r>
              <a:rPr lang="zh-CN" altLang="en-US" sz="4500" dirty="0">
                <a:latin typeface="仿宋" panose="02010609060101010101" pitchFamily="49" charset="-122"/>
                <a:ea typeface="仿宋" panose="02010609060101010101" pitchFamily="49" charset="-122"/>
              </a:rPr>
              <a:t>分布式容错性，能够容忍部分节点的异常状态（小于百分之五十）；</a:t>
            </a:r>
            <a:r>
              <a:rPr lang="en-US" altLang="zh-CN" sz="4500" dirty="0">
                <a:latin typeface="仿宋" panose="02010609060101010101" pitchFamily="49" charset="-122"/>
                <a:ea typeface="仿宋" panose="02010609060101010101" pitchFamily="49" charset="-122"/>
              </a:rPr>
              <a:t>2.</a:t>
            </a:r>
            <a:r>
              <a:rPr lang="zh-CN" altLang="en-US" sz="4500" dirty="0">
                <a:latin typeface="仿宋" panose="02010609060101010101" pitchFamily="49" charset="-122"/>
                <a:ea typeface="仿宋" panose="02010609060101010101" pitchFamily="49" charset="-122"/>
              </a:rPr>
              <a:t>不可篡改性，一致提交后的数据会一直存在，不可被销毁或修改。 </a:t>
            </a:r>
            <a:r>
              <a:rPr lang="en-US" altLang="zh-CN" sz="4500" dirty="0">
                <a:latin typeface="仿宋" panose="02010609060101010101" pitchFamily="49" charset="-122"/>
                <a:ea typeface="仿宋" panose="02010609060101010101" pitchFamily="49" charset="-122"/>
              </a:rPr>
              <a:t>3</a:t>
            </a:r>
            <a:r>
              <a:rPr lang="zh-CN" altLang="en-US" sz="4500" dirty="0">
                <a:latin typeface="仿宋" panose="02010609060101010101" pitchFamily="49" charset="-122"/>
                <a:ea typeface="仿宋" panose="02010609060101010101" pitchFamily="49" charset="-122"/>
              </a:rPr>
              <a:t>，隐私保护性，密码学保证了数据隐私，即便数据泄露了也无法解析。</a:t>
            </a:r>
            <a:endParaRPr lang="en-US" altLang="zh-CN" sz="4500" dirty="0">
              <a:latin typeface="仿宋" panose="02010609060101010101" pitchFamily="49" charset="-122"/>
              <a:ea typeface="仿宋" panose="02010609060101010101" pitchFamily="49" charset="-122"/>
            </a:endParaRPr>
          </a:p>
          <a:p>
            <a:pPr marL="0" indent="0" algn="just">
              <a:lnSpc>
                <a:spcPct val="120000"/>
              </a:lnSpc>
              <a:buNone/>
            </a:pPr>
            <a:r>
              <a:rPr lang="en-US" altLang="zh-CN" sz="4500" dirty="0">
                <a:latin typeface="仿宋" panose="02010609060101010101" pitchFamily="49" charset="-122"/>
                <a:ea typeface="仿宋" panose="02010609060101010101" pitchFamily="49" charset="-122"/>
              </a:rPr>
              <a:t>    </a:t>
            </a:r>
            <a:r>
              <a:rPr lang="zh-CN" altLang="en-US" sz="4500" dirty="0">
                <a:latin typeface="仿宋" panose="02010609060101010101" pitchFamily="49" charset="-122"/>
                <a:ea typeface="仿宋" panose="02010609060101010101" pitchFamily="49" charset="-122"/>
              </a:rPr>
              <a:t>去中心化也有缺点：</a:t>
            </a:r>
            <a:r>
              <a:rPr lang="en-US" altLang="zh-CN" sz="4500" dirty="0">
                <a:latin typeface="仿宋" panose="02010609060101010101" pitchFamily="49" charset="-122"/>
                <a:ea typeface="仿宋" panose="02010609060101010101" pitchFamily="49" charset="-122"/>
              </a:rPr>
              <a:t>1.</a:t>
            </a:r>
            <a:r>
              <a:rPr lang="zh-CN" altLang="en-US" sz="4500" dirty="0">
                <a:latin typeface="仿宋" panose="02010609060101010101" pitchFamily="49" charset="-122"/>
                <a:ea typeface="仿宋" panose="02010609060101010101" pitchFamily="49" charset="-122"/>
              </a:rPr>
              <a:t>不可预知性和不可控，就是没有一个人可以完全掌控系统的绝对走向。</a:t>
            </a:r>
            <a:r>
              <a:rPr lang="en-US" altLang="zh-CN" sz="4500" dirty="0">
                <a:latin typeface="仿宋" panose="02010609060101010101" pitchFamily="49" charset="-122"/>
                <a:ea typeface="仿宋" panose="02010609060101010101" pitchFamily="49" charset="-122"/>
              </a:rPr>
              <a:t>2.</a:t>
            </a:r>
            <a:r>
              <a:rPr lang="zh-CN" altLang="en-US" sz="4500" dirty="0">
                <a:latin typeface="仿宋" panose="02010609060101010101" pitchFamily="49" charset="-122"/>
                <a:ea typeface="仿宋" panose="02010609060101010101" pitchFamily="49" charset="-122"/>
              </a:rPr>
              <a:t>不可篡改性（</a:t>
            </a:r>
            <a:r>
              <a:rPr lang="en-US" altLang="zh-CN" sz="4500" dirty="0">
                <a:latin typeface="仿宋" panose="02010609060101010101" pitchFamily="49" charset="-122"/>
                <a:ea typeface="仿宋" panose="02010609060101010101" pitchFamily="49" charset="-122"/>
              </a:rPr>
              <a:t>THE DAO</a:t>
            </a:r>
            <a:r>
              <a:rPr lang="zh-CN" altLang="en-US" sz="4500" dirty="0">
                <a:latin typeface="仿宋" panose="02010609060101010101" pitchFamily="49" charset="-122"/>
                <a:ea typeface="仿宋" panose="02010609060101010101" pitchFamily="49" charset="-122"/>
              </a:rPr>
              <a:t>事件）</a:t>
            </a:r>
            <a:r>
              <a:rPr lang="en-US" altLang="zh-CN" sz="4500" dirty="0">
                <a:latin typeface="仿宋" panose="02010609060101010101" pitchFamily="49" charset="-122"/>
                <a:ea typeface="仿宋" panose="02010609060101010101" pitchFamily="49" charset="-122"/>
              </a:rPr>
              <a:t>,</a:t>
            </a:r>
            <a:r>
              <a:rPr lang="zh-CN" altLang="en-US" sz="4500" dirty="0">
                <a:latin typeface="仿宋" panose="02010609060101010101" pitchFamily="49" charset="-122"/>
                <a:ea typeface="仿宋" panose="02010609060101010101" pitchFamily="49" charset="-122"/>
              </a:rPr>
              <a:t>只允许添加不允许删除。</a:t>
            </a:r>
            <a:endParaRPr lang="en-US" altLang="zh-CN" sz="4500" dirty="0">
              <a:latin typeface="仿宋" panose="02010609060101010101" pitchFamily="49" charset="-122"/>
              <a:ea typeface="仿宋" panose="02010609060101010101" pitchFamily="49" charset="-122"/>
            </a:endParaRPr>
          </a:p>
          <a:p>
            <a:pPr marL="0" indent="0" algn="just">
              <a:lnSpc>
                <a:spcPct val="120000"/>
              </a:lnSpc>
              <a:buNone/>
            </a:pPr>
            <a:r>
              <a:rPr lang="en-US" altLang="zh-CN" sz="4500" dirty="0"/>
              <a:t>          </a:t>
            </a:r>
          </a:p>
          <a:p>
            <a:pPr marL="0" indent="0" algn="just">
              <a:lnSpc>
                <a:spcPct val="120000"/>
              </a:lnSpc>
              <a:buNone/>
            </a:pPr>
            <a:r>
              <a:rPr lang="en-US" altLang="zh-CN" dirty="0"/>
              <a:t>          </a:t>
            </a:r>
          </a:p>
        </p:txBody>
      </p:sp>
      <mc:AlternateContent xmlns:mc="http://schemas.openxmlformats.org/markup-compatibility/2006" xmlns:p14="http://schemas.microsoft.com/office/powerpoint/2010/main">
        <mc:Choice Requires="p14">
          <p:contentPart p14:bwMode="auto" r:id="rId2">
            <p14:nvContentPartPr>
              <p14:cNvPr id="5" name="墨迹 4">
                <a:extLst>
                  <a:ext uri="{FF2B5EF4-FFF2-40B4-BE49-F238E27FC236}">
                    <a16:creationId xmlns:a16="http://schemas.microsoft.com/office/drawing/2014/main" id="{4061A7A4-77AF-F250-4531-E5A5CA1462CA}"/>
                  </a:ext>
                </a:extLst>
              </p14:cNvPr>
              <p14:cNvContentPartPr/>
              <p14:nvPr/>
            </p14:nvContentPartPr>
            <p14:xfrm>
              <a:off x="5071472" y="4448958"/>
              <a:ext cx="360" cy="360"/>
            </p14:xfrm>
          </p:contentPart>
        </mc:Choice>
        <mc:Fallback xmlns="">
          <p:pic>
            <p:nvPicPr>
              <p:cNvPr id="5" name="墨迹 4">
                <a:extLst>
                  <a:ext uri="{FF2B5EF4-FFF2-40B4-BE49-F238E27FC236}">
                    <a16:creationId xmlns:a16="http://schemas.microsoft.com/office/drawing/2014/main" id="{4061A7A4-77AF-F250-4531-E5A5CA1462CA}"/>
                  </a:ext>
                </a:extLst>
              </p:cNvPr>
              <p:cNvPicPr/>
              <p:nvPr/>
            </p:nvPicPr>
            <p:blipFill>
              <a:blip r:embed="rId3"/>
              <a:stretch>
                <a:fillRect/>
              </a:stretch>
            </p:blipFill>
            <p:spPr>
              <a:xfrm>
                <a:off x="5062472" y="4440318"/>
                <a:ext cx="18000" cy="18000"/>
              </a:xfrm>
              <a:prstGeom prst="rect">
                <a:avLst/>
              </a:prstGeom>
            </p:spPr>
          </p:pic>
        </mc:Fallback>
      </mc:AlternateContent>
      <mc:AlternateContent xmlns:mc="http://schemas.openxmlformats.org/markup-compatibility/2006" xmlns:p14="http://schemas.microsoft.com/office/powerpoint/2010/main">
        <mc:Choice Requires="p14">
          <p:contentPart p14:bwMode="auto" r:id="rId4">
            <p14:nvContentPartPr>
              <p14:cNvPr id="6" name="墨迹 5">
                <a:extLst>
                  <a:ext uri="{FF2B5EF4-FFF2-40B4-BE49-F238E27FC236}">
                    <a16:creationId xmlns:a16="http://schemas.microsoft.com/office/drawing/2014/main" id="{9AD857D9-FB8E-A405-00ED-F3D75FE5C456}"/>
                  </a:ext>
                </a:extLst>
              </p14:cNvPr>
              <p14:cNvContentPartPr/>
              <p14:nvPr/>
            </p14:nvContentPartPr>
            <p14:xfrm>
              <a:off x="4251032" y="3082038"/>
              <a:ext cx="360" cy="360"/>
            </p14:xfrm>
          </p:contentPart>
        </mc:Choice>
        <mc:Fallback xmlns="">
          <p:pic>
            <p:nvPicPr>
              <p:cNvPr id="6" name="墨迹 5">
                <a:extLst>
                  <a:ext uri="{FF2B5EF4-FFF2-40B4-BE49-F238E27FC236}">
                    <a16:creationId xmlns:a16="http://schemas.microsoft.com/office/drawing/2014/main" id="{9AD857D9-FB8E-A405-00ED-F3D75FE5C456}"/>
                  </a:ext>
                </a:extLst>
              </p:cNvPr>
              <p:cNvPicPr/>
              <p:nvPr/>
            </p:nvPicPr>
            <p:blipFill>
              <a:blip r:embed="rId3"/>
              <a:stretch>
                <a:fillRect/>
              </a:stretch>
            </p:blipFill>
            <p:spPr>
              <a:xfrm>
                <a:off x="4242392" y="3073038"/>
                <a:ext cx="18000" cy="18000"/>
              </a:xfrm>
              <a:prstGeom prst="rect">
                <a:avLst/>
              </a:prstGeom>
            </p:spPr>
          </p:pic>
        </mc:Fallback>
      </mc:AlternateContent>
      <p:sp>
        <p:nvSpPr>
          <p:cNvPr id="7" name="文本框 6">
            <a:extLst>
              <a:ext uri="{FF2B5EF4-FFF2-40B4-BE49-F238E27FC236}">
                <a16:creationId xmlns:a16="http://schemas.microsoft.com/office/drawing/2014/main" id="{AC44C4FC-0DC0-64A1-A5D7-86CE4CEF9CC5}"/>
              </a:ext>
            </a:extLst>
          </p:cNvPr>
          <p:cNvSpPr txBox="1"/>
          <p:nvPr/>
        </p:nvSpPr>
        <p:spPr>
          <a:xfrm>
            <a:off x="0" y="0"/>
            <a:ext cx="1190920" cy="369332"/>
          </a:xfrm>
          <a:prstGeom prst="rect">
            <a:avLst/>
          </a:prstGeom>
          <a:noFill/>
        </p:spPr>
        <p:txBody>
          <a:bodyPr wrap="square" rtlCol="0">
            <a:spAutoFit/>
          </a:bodyPr>
          <a:lstStyle/>
          <a:p>
            <a:r>
              <a:rPr lang="zh-CN" altLang="en-US" dirty="0">
                <a:solidFill>
                  <a:srgbClr val="0070C0"/>
                </a:solidFill>
              </a:rPr>
              <a:t>区块链</a:t>
            </a:r>
            <a:r>
              <a:rPr lang="en-US" altLang="zh-CN" dirty="0">
                <a:solidFill>
                  <a:srgbClr val="0070C0"/>
                </a:solidFill>
              </a:rPr>
              <a:t>1.0</a:t>
            </a:r>
          </a:p>
        </p:txBody>
      </p:sp>
    </p:spTree>
    <p:extLst>
      <p:ext uri="{BB962C8B-B14F-4D97-AF65-F5344CB8AC3E}">
        <p14:creationId xmlns:p14="http://schemas.microsoft.com/office/powerpoint/2010/main" val="204908437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1152E6-A800-46DD-BDBA-FF29BEA2B7E0}"/>
              </a:ext>
            </a:extLst>
          </p:cNvPr>
          <p:cNvSpPr>
            <a:spLocks noGrp="1"/>
          </p:cNvSpPr>
          <p:nvPr>
            <p:ph type="title"/>
          </p:nvPr>
        </p:nvSpPr>
        <p:spPr>
          <a:xfrm>
            <a:off x="1097280" y="286604"/>
            <a:ext cx="10058400" cy="920028"/>
          </a:xfrm>
        </p:spPr>
        <p:txBody>
          <a:bodyPr/>
          <a:lstStyle/>
          <a:p>
            <a:r>
              <a:rPr lang="zh-CN" altLang="en-US" dirty="0"/>
              <a:t>               区块链的定义和原理</a:t>
            </a:r>
          </a:p>
        </p:txBody>
      </p:sp>
      <p:sp>
        <p:nvSpPr>
          <p:cNvPr id="4" name="文本框 3">
            <a:extLst>
              <a:ext uri="{FF2B5EF4-FFF2-40B4-BE49-F238E27FC236}">
                <a16:creationId xmlns:a16="http://schemas.microsoft.com/office/drawing/2014/main" id="{76AB0766-DFB5-548A-7DFA-74F8C9E7116B}"/>
              </a:ext>
            </a:extLst>
          </p:cNvPr>
          <p:cNvSpPr txBox="1"/>
          <p:nvPr/>
        </p:nvSpPr>
        <p:spPr>
          <a:xfrm>
            <a:off x="0" y="0"/>
            <a:ext cx="1190920" cy="369332"/>
          </a:xfrm>
          <a:prstGeom prst="rect">
            <a:avLst/>
          </a:prstGeom>
          <a:noFill/>
        </p:spPr>
        <p:txBody>
          <a:bodyPr wrap="square" rtlCol="0">
            <a:spAutoFit/>
          </a:bodyPr>
          <a:lstStyle/>
          <a:p>
            <a:r>
              <a:rPr lang="zh-CN" altLang="en-US" dirty="0">
                <a:solidFill>
                  <a:srgbClr val="0070C0"/>
                </a:solidFill>
              </a:rPr>
              <a:t>区块链</a:t>
            </a:r>
            <a:r>
              <a:rPr lang="en-US" altLang="zh-CN" dirty="0">
                <a:solidFill>
                  <a:srgbClr val="0070C0"/>
                </a:solidFill>
              </a:rPr>
              <a:t>1.0</a:t>
            </a:r>
          </a:p>
        </p:txBody>
      </p:sp>
      <p:sp>
        <p:nvSpPr>
          <p:cNvPr id="5" name="左大括号 4">
            <a:extLst>
              <a:ext uri="{FF2B5EF4-FFF2-40B4-BE49-F238E27FC236}">
                <a16:creationId xmlns:a16="http://schemas.microsoft.com/office/drawing/2014/main" id="{4A2B9EFC-D278-9E9E-9E82-1844080067E4}"/>
              </a:ext>
            </a:extLst>
          </p:cNvPr>
          <p:cNvSpPr/>
          <p:nvPr/>
        </p:nvSpPr>
        <p:spPr>
          <a:xfrm>
            <a:off x="4133651" y="2154820"/>
            <a:ext cx="358219" cy="1289786"/>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a:p>
        </p:txBody>
      </p:sp>
      <p:sp>
        <p:nvSpPr>
          <p:cNvPr id="6" name="文本框 5">
            <a:extLst>
              <a:ext uri="{FF2B5EF4-FFF2-40B4-BE49-F238E27FC236}">
                <a16:creationId xmlns:a16="http://schemas.microsoft.com/office/drawing/2014/main" id="{F1A59A4D-8EF8-D424-2EC7-A93CDE17930F}"/>
              </a:ext>
            </a:extLst>
          </p:cNvPr>
          <p:cNvSpPr txBox="1"/>
          <p:nvPr/>
        </p:nvSpPr>
        <p:spPr>
          <a:xfrm>
            <a:off x="3085392" y="2615047"/>
            <a:ext cx="933254" cy="369332"/>
          </a:xfrm>
          <a:prstGeom prst="rect">
            <a:avLst/>
          </a:prstGeom>
          <a:noFill/>
        </p:spPr>
        <p:txBody>
          <a:bodyPr wrap="square" rtlCol="0">
            <a:spAutoFit/>
          </a:bodyPr>
          <a:lstStyle/>
          <a:p>
            <a:r>
              <a:rPr lang="zh-CN" altLang="en-US" dirty="0"/>
              <a:t>区块链</a:t>
            </a:r>
          </a:p>
        </p:txBody>
      </p:sp>
      <p:sp>
        <p:nvSpPr>
          <p:cNvPr id="9" name="文本框 8">
            <a:extLst>
              <a:ext uri="{FF2B5EF4-FFF2-40B4-BE49-F238E27FC236}">
                <a16:creationId xmlns:a16="http://schemas.microsoft.com/office/drawing/2014/main" id="{DE83646C-E65B-DE60-CE5B-BE24797FC126}"/>
              </a:ext>
            </a:extLst>
          </p:cNvPr>
          <p:cNvSpPr txBox="1"/>
          <p:nvPr/>
        </p:nvSpPr>
        <p:spPr>
          <a:xfrm>
            <a:off x="4605931" y="1944472"/>
            <a:ext cx="2857265" cy="369332"/>
          </a:xfrm>
          <a:prstGeom prst="rect">
            <a:avLst/>
          </a:prstGeom>
          <a:noFill/>
        </p:spPr>
        <p:txBody>
          <a:bodyPr wrap="square" rtlCol="0">
            <a:spAutoFit/>
          </a:bodyPr>
          <a:lstStyle/>
          <a:p>
            <a:r>
              <a:rPr lang="zh-CN" altLang="en-US" dirty="0"/>
              <a:t>交易 ： 一次对账本的操作</a:t>
            </a:r>
            <a:endParaRPr lang="en-US" altLang="zh-CN" dirty="0"/>
          </a:p>
        </p:txBody>
      </p:sp>
      <p:sp>
        <p:nvSpPr>
          <p:cNvPr id="12" name="文本框 11">
            <a:extLst>
              <a:ext uri="{FF2B5EF4-FFF2-40B4-BE49-F238E27FC236}">
                <a16:creationId xmlns:a16="http://schemas.microsoft.com/office/drawing/2014/main" id="{3F28568F-4B9C-7367-4BA8-F103C7E92249}"/>
              </a:ext>
            </a:extLst>
          </p:cNvPr>
          <p:cNvSpPr txBox="1"/>
          <p:nvPr/>
        </p:nvSpPr>
        <p:spPr>
          <a:xfrm>
            <a:off x="4605931" y="2501925"/>
            <a:ext cx="4407974" cy="1477328"/>
          </a:xfrm>
          <a:prstGeom prst="rect">
            <a:avLst/>
          </a:prstGeom>
          <a:noFill/>
        </p:spPr>
        <p:txBody>
          <a:bodyPr wrap="square" rtlCol="0">
            <a:spAutoFit/>
          </a:bodyPr>
          <a:lstStyle/>
          <a:p>
            <a:r>
              <a:rPr lang="zh-CN" altLang="en-US" dirty="0"/>
              <a:t>区块 ： 记录一段时间内发生的所有交易和状态结果。是一次对当前账本的共识。</a:t>
            </a:r>
            <a:endParaRPr lang="en-US" altLang="zh-CN" dirty="0"/>
          </a:p>
          <a:p>
            <a:endParaRPr lang="en-US" altLang="zh-CN" dirty="0"/>
          </a:p>
          <a:p>
            <a:r>
              <a:rPr lang="zh-CN" altLang="en-US" dirty="0"/>
              <a:t>链  ： 由区块按照发生顺序串联而成，是整个账本状态变化的日志记录。</a:t>
            </a:r>
            <a:endParaRPr lang="en-US" altLang="zh-CN" dirty="0"/>
          </a:p>
        </p:txBody>
      </p:sp>
      <p:sp>
        <p:nvSpPr>
          <p:cNvPr id="17" name="内容占位符 16">
            <a:extLst>
              <a:ext uri="{FF2B5EF4-FFF2-40B4-BE49-F238E27FC236}">
                <a16:creationId xmlns:a16="http://schemas.microsoft.com/office/drawing/2014/main" id="{6DC3D00C-91C3-E5CB-5C65-42FF6EFB1124}"/>
              </a:ext>
            </a:extLst>
          </p:cNvPr>
          <p:cNvSpPr>
            <a:spLocks noGrp="1"/>
          </p:cNvSpPr>
          <p:nvPr>
            <p:ph idx="1"/>
          </p:nvPr>
        </p:nvSpPr>
        <p:spPr>
          <a:xfrm>
            <a:off x="1630836" y="2045615"/>
            <a:ext cx="9524843" cy="3194109"/>
          </a:xfrm>
        </p:spPr>
        <p:txBody>
          <a:bodyPr>
            <a:normAutofit fontScale="92500" lnSpcReduction="20000"/>
          </a:bodyPr>
          <a:lstStyle/>
          <a:p>
            <a:endParaRPr lang="en-US" altLang="zh-CN" dirty="0"/>
          </a:p>
          <a:p>
            <a:endParaRPr lang="en-US" altLang="zh-CN" dirty="0"/>
          </a:p>
          <a:p>
            <a:endParaRPr lang="en-US" altLang="zh-CN" dirty="0"/>
          </a:p>
          <a:p>
            <a:endParaRPr lang="en-US" altLang="zh-CN" dirty="0"/>
          </a:p>
          <a:p>
            <a:endParaRPr lang="en-US" altLang="zh-CN" dirty="0"/>
          </a:p>
          <a:p>
            <a:endParaRPr lang="en-US" altLang="zh-CN" dirty="0"/>
          </a:p>
          <a:p>
            <a:pPr marL="0" indent="0">
              <a:buNone/>
            </a:pPr>
            <a:r>
              <a:rPr lang="zh-CN" altLang="en-US" dirty="0"/>
              <a:t>区块链本质上是一个去中心化的数据库，又不仅仅是一个数据库，是一串使用密码学方法相关联产生的数据块，每一个数据块中包含了一组比特币网络交易的信息。用于验证其信息的有效性和生产下一区块。</a:t>
            </a:r>
            <a:endParaRPr lang="en-US" altLang="zh-CN" dirty="0"/>
          </a:p>
          <a:p>
            <a:pPr marL="0" indent="0">
              <a:buNone/>
            </a:pPr>
            <a:endParaRPr lang="en-US" altLang="zh-CN" dirty="0"/>
          </a:p>
          <a:p>
            <a:endParaRPr lang="en-US" altLang="zh-CN" dirty="0"/>
          </a:p>
        </p:txBody>
      </p:sp>
    </p:spTree>
    <p:extLst>
      <p:ext uri="{BB962C8B-B14F-4D97-AF65-F5344CB8AC3E}">
        <p14:creationId xmlns:p14="http://schemas.microsoft.com/office/powerpoint/2010/main" val="32856960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0D59EF5-44E7-4FF5-C8F4-181B7467E43B}"/>
              </a:ext>
            </a:extLst>
          </p:cNvPr>
          <p:cNvSpPr>
            <a:spLocks noGrp="1"/>
          </p:cNvSpPr>
          <p:nvPr>
            <p:ph type="title"/>
          </p:nvPr>
        </p:nvSpPr>
        <p:spPr/>
        <p:txBody>
          <a:bodyPr/>
          <a:lstStyle/>
          <a:p>
            <a:r>
              <a:rPr lang="zh-CN" altLang="en-US" dirty="0"/>
              <a:t>以比特币为例工作流程</a:t>
            </a:r>
            <a:br>
              <a:rPr lang="zh-CN" altLang="en-US" dirty="0"/>
            </a:br>
            <a:endParaRPr lang="zh-CN" altLang="en-US" dirty="0"/>
          </a:p>
        </p:txBody>
      </p:sp>
      <p:sp>
        <p:nvSpPr>
          <p:cNvPr id="4" name="内容占位符 3">
            <a:extLst>
              <a:ext uri="{FF2B5EF4-FFF2-40B4-BE49-F238E27FC236}">
                <a16:creationId xmlns:a16="http://schemas.microsoft.com/office/drawing/2014/main" id="{B960F24D-324A-C1C6-1B67-60B465487660}"/>
              </a:ext>
            </a:extLst>
          </p:cNvPr>
          <p:cNvSpPr txBox="1">
            <a:spLocks noGrp="1"/>
          </p:cNvSpPr>
          <p:nvPr>
            <p:ph idx="1"/>
          </p:nvPr>
        </p:nvSpPr>
        <p:spPr>
          <a:xfrm>
            <a:off x="1096963" y="1846263"/>
            <a:ext cx="10058400" cy="4216539"/>
          </a:xfrm>
          <a:prstGeom prst="rect">
            <a:avLst/>
          </a:prstGeom>
          <a:noFill/>
        </p:spPr>
        <p:txBody>
          <a:bodyPr wrap="square" rtlCol="0">
            <a:spAutoFit/>
          </a:bodyPr>
          <a:lstStyle/>
          <a:p>
            <a:r>
              <a:rPr lang="en-US" altLang="zh-CN" dirty="0"/>
              <a:t>1.</a:t>
            </a:r>
            <a:r>
              <a:rPr lang="zh-CN" altLang="en-US" dirty="0"/>
              <a:t>比特币客户端节点发起一项交易，广播到比特币网络，并等待确认。</a:t>
            </a:r>
            <a:endParaRPr lang="en-US" altLang="zh-CN" dirty="0"/>
          </a:p>
          <a:p>
            <a:r>
              <a:rPr lang="en-US" altLang="zh-CN" dirty="0"/>
              <a:t>2.</a:t>
            </a:r>
            <a:r>
              <a:rPr lang="zh-CN" altLang="en-US" dirty="0"/>
              <a:t>网络中的节点会收集一些等待确认的交易，将它们打包在一起，形成一个候选区块</a:t>
            </a:r>
            <a:r>
              <a:rPr lang="en-US" altLang="zh-CN" dirty="0"/>
              <a:t>(</a:t>
            </a:r>
            <a:r>
              <a:rPr lang="zh-CN" altLang="en-US" dirty="0"/>
              <a:t>还要包括前一个区块的头部哈希等信息</a:t>
            </a:r>
            <a:r>
              <a:rPr lang="en-US" altLang="zh-CN" dirty="0"/>
              <a:t>)</a:t>
            </a:r>
            <a:r>
              <a:rPr lang="zh-CN" altLang="en-US" dirty="0"/>
              <a:t>。</a:t>
            </a:r>
            <a:endParaRPr lang="en-US" altLang="zh-CN" dirty="0"/>
          </a:p>
          <a:p>
            <a:r>
              <a:rPr lang="en-US" altLang="zh-CN" dirty="0"/>
              <a:t>3.</a:t>
            </a:r>
            <a:r>
              <a:rPr lang="zh-CN" altLang="en-US" dirty="0"/>
              <a:t>试图找到一随机串放入区块中，使得候选区块的哈希结果满足一定条件。找到这个串的工作由矿工完成，找到后网络会奖励一定量的比特币。</a:t>
            </a:r>
            <a:endParaRPr lang="en-US" altLang="zh-CN" dirty="0"/>
          </a:p>
          <a:p>
            <a:r>
              <a:rPr lang="en-US" altLang="zh-CN" dirty="0"/>
              <a:t>4.</a:t>
            </a:r>
            <a:r>
              <a:rPr lang="zh-CN" altLang="en-US" dirty="0"/>
              <a:t>一旦有满足的串，就会被认为是合法的，就可以尝试在网络中将其广播出去。</a:t>
            </a:r>
            <a:endParaRPr lang="en-US" altLang="zh-CN" dirty="0"/>
          </a:p>
          <a:p>
            <a:r>
              <a:rPr lang="en-US" altLang="zh-CN" dirty="0"/>
              <a:t>5.</a:t>
            </a:r>
            <a:r>
              <a:rPr lang="zh-CN" altLang="en-US" dirty="0"/>
              <a:t>其他节点收到候选节点后，进行验证，发现确实符合条件，就承认这个区块是一个合法区块，并添加进自己维护的区块链结构上。</a:t>
            </a:r>
            <a:endParaRPr lang="en-US" altLang="zh-CN" dirty="0"/>
          </a:p>
          <a:p>
            <a:r>
              <a:rPr lang="en-US" altLang="zh-CN" dirty="0"/>
              <a:t>6.</a:t>
            </a:r>
            <a:r>
              <a:rPr lang="zh-CN" altLang="en-US" dirty="0"/>
              <a:t>当大部分区块都将区块添加到自己维护的区块链结构上时，该区块也就被网络接受，其中的交易也就得到确认。</a:t>
            </a:r>
            <a:endParaRPr lang="en-US" altLang="zh-CN" dirty="0"/>
          </a:p>
          <a:p>
            <a:endParaRPr lang="zh-CN" altLang="en-US" dirty="0"/>
          </a:p>
        </p:txBody>
      </p:sp>
      <p:sp>
        <p:nvSpPr>
          <p:cNvPr id="3" name="文本框 2">
            <a:extLst>
              <a:ext uri="{FF2B5EF4-FFF2-40B4-BE49-F238E27FC236}">
                <a16:creationId xmlns:a16="http://schemas.microsoft.com/office/drawing/2014/main" id="{6BE6C9CA-FC95-3708-33D3-CD590F20E1D7}"/>
              </a:ext>
            </a:extLst>
          </p:cNvPr>
          <p:cNvSpPr txBox="1"/>
          <p:nvPr/>
        </p:nvSpPr>
        <p:spPr>
          <a:xfrm>
            <a:off x="0" y="0"/>
            <a:ext cx="1190920" cy="369332"/>
          </a:xfrm>
          <a:prstGeom prst="rect">
            <a:avLst/>
          </a:prstGeom>
          <a:noFill/>
        </p:spPr>
        <p:txBody>
          <a:bodyPr wrap="square" rtlCol="0">
            <a:spAutoFit/>
          </a:bodyPr>
          <a:lstStyle/>
          <a:p>
            <a:r>
              <a:rPr lang="zh-CN" altLang="en-US" dirty="0">
                <a:solidFill>
                  <a:srgbClr val="0070C0"/>
                </a:solidFill>
              </a:rPr>
              <a:t>区块链</a:t>
            </a:r>
            <a:r>
              <a:rPr lang="en-US" altLang="zh-CN" dirty="0">
                <a:solidFill>
                  <a:srgbClr val="0070C0"/>
                </a:solidFill>
              </a:rPr>
              <a:t>1.0</a:t>
            </a:r>
          </a:p>
        </p:txBody>
      </p:sp>
    </p:spTree>
    <p:extLst>
      <p:ext uri="{BB962C8B-B14F-4D97-AF65-F5344CB8AC3E}">
        <p14:creationId xmlns:p14="http://schemas.microsoft.com/office/powerpoint/2010/main" val="34237605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流程图: 过程 1">
            <a:extLst>
              <a:ext uri="{FF2B5EF4-FFF2-40B4-BE49-F238E27FC236}">
                <a16:creationId xmlns:a16="http://schemas.microsoft.com/office/drawing/2014/main" id="{6F95E21B-12A2-8877-764F-9A4E3CA1241D}"/>
              </a:ext>
            </a:extLst>
          </p:cNvPr>
          <p:cNvSpPr/>
          <p:nvPr/>
        </p:nvSpPr>
        <p:spPr>
          <a:xfrm>
            <a:off x="1593130" y="424253"/>
            <a:ext cx="1399032" cy="612648"/>
          </a:xfrm>
          <a:prstGeom prst="flowChart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接收区块</a:t>
            </a:r>
          </a:p>
        </p:txBody>
      </p:sp>
      <p:sp>
        <p:nvSpPr>
          <p:cNvPr id="3" name="流程图: 决策 2">
            <a:extLst>
              <a:ext uri="{FF2B5EF4-FFF2-40B4-BE49-F238E27FC236}">
                <a16:creationId xmlns:a16="http://schemas.microsoft.com/office/drawing/2014/main" id="{95AA7366-D1EF-004B-5B5B-BEA4D289022B}"/>
              </a:ext>
            </a:extLst>
          </p:cNvPr>
          <p:cNvSpPr/>
          <p:nvPr/>
        </p:nvSpPr>
        <p:spPr>
          <a:xfrm>
            <a:off x="7510368" y="3115989"/>
            <a:ext cx="2660594" cy="1925376"/>
          </a:xfrm>
          <a:prstGeom prst="flowChartDecisio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检查孤儿区块池中是否有可链接的区块</a:t>
            </a:r>
          </a:p>
        </p:txBody>
      </p:sp>
      <p:cxnSp>
        <p:nvCxnSpPr>
          <p:cNvPr id="4" name="直接箭头连接符 3">
            <a:extLst>
              <a:ext uri="{FF2B5EF4-FFF2-40B4-BE49-F238E27FC236}">
                <a16:creationId xmlns:a16="http://schemas.microsoft.com/office/drawing/2014/main" id="{1B022DB1-CBAC-221D-15D3-D384B6BC786B}"/>
              </a:ext>
            </a:extLst>
          </p:cNvPr>
          <p:cNvCxnSpPr/>
          <p:nvPr/>
        </p:nvCxnSpPr>
        <p:spPr>
          <a:xfrm>
            <a:off x="2292646" y="1036901"/>
            <a:ext cx="0" cy="48081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5" name="流程图: 过程 4">
            <a:extLst>
              <a:ext uri="{FF2B5EF4-FFF2-40B4-BE49-F238E27FC236}">
                <a16:creationId xmlns:a16="http://schemas.microsoft.com/office/drawing/2014/main" id="{749C1424-3CFB-799D-9B54-E7A18E73DA33}"/>
              </a:ext>
            </a:extLst>
          </p:cNvPr>
          <p:cNvSpPr/>
          <p:nvPr/>
        </p:nvSpPr>
        <p:spPr>
          <a:xfrm>
            <a:off x="1630837" y="1517715"/>
            <a:ext cx="1323617" cy="480815"/>
          </a:xfrm>
          <a:prstGeom prst="flowChart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校验</a:t>
            </a:r>
          </a:p>
        </p:txBody>
      </p:sp>
      <p:cxnSp>
        <p:nvCxnSpPr>
          <p:cNvPr id="6" name="直接箭头连接符 5">
            <a:extLst>
              <a:ext uri="{FF2B5EF4-FFF2-40B4-BE49-F238E27FC236}">
                <a16:creationId xmlns:a16="http://schemas.microsoft.com/office/drawing/2014/main" id="{B6746A5C-425F-9EC9-D864-17DC974B607C}"/>
              </a:ext>
            </a:extLst>
          </p:cNvPr>
          <p:cNvCxnSpPr>
            <a:stCxn id="5" idx="2"/>
          </p:cNvCxnSpPr>
          <p:nvPr/>
        </p:nvCxnSpPr>
        <p:spPr>
          <a:xfrm flipH="1">
            <a:off x="2292645" y="1998530"/>
            <a:ext cx="1" cy="443012"/>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流程图: 过程 6">
            <a:extLst>
              <a:ext uri="{FF2B5EF4-FFF2-40B4-BE49-F238E27FC236}">
                <a16:creationId xmlns:a16="http://schemas.microsoft.com/office/drawing/2014/main" id="{0471C021-96F9-6580-E876-9F3446CD83A0}"/>
              </a:ext>
            </a:extLst>
          </p:cNvPr>
          <p:cNvSpPr/>
          <p:nvPr/>
        </p:nvSpPr>
        <p:spPr>
          <a:xfrm>
            <a:off x="1809982" y="2479344"/>
            <a:ext cx="989796" cy="328020"/>
          </a:xfrm>
          <a:prstGeom prst="flowChart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出错</a:t>
            </a:r>
          </a:p>
        </p:txBody>
      </p:sp>
      <p:sp>
        <p:nvSpPr>
          <p:cNvPr id="8" name="流程图: 决策 7">
            <a:extLst>
              <a:ext uri="{FF2B5EF4-FFF2-40B4-BE49-F238E27FC236}">
                <a16:creationId xmlns:a16="http://schemas.microsoft.com/office/drawing/2014/main" id="{5C575D9D-0710-86F2-3E55-B3CBF805E132}"/>
              </a:ext>
            </a:extLst>
          </p:cNvPr>
          <p:cNvSpPr/>
          <p:nvPr/>
        </p:nvSpPr>
        <p:spPr>
          <a:xfrm>
            <a:off x="1156486" y="3194802"/>
            <a:ext cx="2296787" cy="1478019"/>
          </a:xfrm>
          <a:prstGeom prst="flowChartDecision">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前区块头和链头区块哈希值一致？</a:t>
            </a:r>
          </a:p>
        </p:txBody>
      </p:sp>
      <p:cxnSp>
        <p:nvCxnSpPr>
          <p:cNvPr id="9" name="直接箭头连接符 8">
            <a:extLst>
              <a:ext uri="{FF2B5EF4-FFF2-40B4-BE49-F238E27FC236}">
                <a16:creationId xmlns:a16="http://schemas.microsoft.com/office/drawing/2014/main" id="{2FF66063-93EA-89DF-3F2D-7E9336FABE12}"/>
              </a:ext>
            </a:extLst>
          </p:cNvPr>
          <p:cNvCxnSpPr>
            <a:endCxn id="8" idx="0"/>
          </p:cNvCxnSpPr>
          <p:nvPr/>
        </p:nvCxnSpPr>
        <p:spPr>
          <a:xfrm>
            <a:off x="2304879" y="2807364"/>
            <a:ext cx="1" cy="38743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0" name="连接符: 曲线 9">
            <a:extLst>
              <a:ext uri="{FF2B5EF4-FFF2-40B4-BE49-F238E27FC236}">
                <a16:creationId xmlns:a16="http://schemas.microsoft.com/office/drawing/2014/main" id="{53B842AE-87D8-87E3-9185-1658702EEE61}"/>
              </a:ext>
            </a:extLst>
          </p:cNvPr>
          <p:cNvCxnSpPr>
            <a:cxnSpLocks/>
            <a:stCxn id="14" idx="1"/>
            <a:endCxn id="2" idx="1"/>
          </p:cNvCxnSpPr>
          <p:nvPr/>
        </p:nvCxnSpPr>
        <p:spPr>
          <a:xfrm rot="10800000">
            <a:off x="1593130" y="730577"/>
            <a:ext cx="12700" cy="4962722"/>
          </a:xfrm>
          <a:prstGeom prst="curvedConnector3">
            <a:avLst>
              <a:gd name="adj1" fmla="val 7738142"/>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连接符: 曲线 10">
            <a:extLst>
              <a:ext uri="{FF2B5EF4-FFF2-40B4-BE49-F238E27FC236}">
                <a16:creationId xmlns:a16="http://schemas.microsoft.com/office/drawing/2014/main" id="{2A37D661-60BA-7AEB-10BF-272F289D8322}"/>
              </a:ext>
            </a:extLst>
          </p:cNvPr>
          <p:cNvCxnSpPr>
            <a:cxnSpLocks/>
          </p:cNvCxnSpPr>
          <p:nvPr/>
        </p:nvCxnSpPr>
        <p:spPr>
          <a:xfrm flipV="1">
            <a:off x="2799778" y="762645"/>
            <a:ext cx="192384" cy="1912777"/>
          </a:xfrm>
          <a:prstGeom prst="curvedConnector3">
            <a:avLst>
              <a:gd name="adj1" fmla="val 429525"/>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3" name="直接箭头连接符 12">
            <a:extLst>
              <a:ext uri="{FF2B5EF4-FFF2-40B4-BE49-F238E27FC236}">
                <a16:creationId xmlns:a16="http://schemas.microsoft.com/office/drawing/2014/main" id="{E5D1E3C4-5C60-0BAA-1286-67F9ACC8B36F}"/>
              </a:ext>
            </a:extLst>
          </p:cNvPr>
          <p:cNvCxnSpPr>
            <a:stCxn id="8" idx="2"/>
          </p:cNvCxnSpPr>
          <p:nvPr/>
        </p:nvCxnSpPr>
        <p:spPr>
          <a:xfrm flipH="1">
            <a:off x="2304879" y="4672821"/>
            <a:ext cx="1" cy="66275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4" name="流程图: 过程 13">
            <a:extLst>
              <a:ext uri="{FF2B5EF4-FFF2-40B4-BE49-F238E27FC236}">
                <a16:creationId xmlns:a16="http://schemas.microsoft.com/office/drawing/2014/main" id="{D1EA166E-DC47-6B5D-CC96-CFC74373CAA1}"/>
              </a:ext>
            </a:extLst>
          </p:cNvPr>
          <p:cNvSpPr/>
          <p:nvPr/>
        </p:nvSpPr>
        <p:spPr>
          <a:xfrm>
            <a:off x="1593130" y="5335571"/>
            <a:ext cx="1399028" cy="715455"/>
          </a:xfrm>
          <a:prstGeom prst="flowChart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将新区块放到孤儿池中</a:t>
            </a:r>
          </a:p>
        </p:txBody>
      </p:sp>
      <p:sp>
        <p:nvSpPr>
          <p:cNvPr id="20" name="文本框 19">
            <a:extLst>
              <a:ext uri="{FF2B5EF4-FFF2-40B4-BE49-F238E27FC236}">
                <a16:creationId xmlns:a16="http://schemas.microsoft.com/office/drawing/2014/main" id="{208C2545-C2D0-689D-6F79-D5135A5AEC09}"/>
              </a:ext>
            </a:extLst>
          </p:cNvPr>
          <p:cNvSpPr txBox="1"/>
          <p:nvPr/>
        </p:nvSpPr>
        <p:spPr>
          <a:xfrm>
            <a:off x="3401752" y="2274022"/>
            <a:ext cx="169680" cy="369332"/>
          </a:xfrm>
          <a:prstGeom prst="rect">
            <a:avLst/>
          </a:prstGeom>
          <a:noFill/>
        </p:spPr>
        <p:txBody>
          <a:bodyPr wrap="square" rtlCol="0">
            <a:spAutoFit/>
          </a:bodyPr>
          <a:lstStyle/>
          <a:p>
            <a:r>
              <a:rPr lang="en-US" altLang="zh-CN" dirty="0"/>
              <a:t>Y</a:t>
            </a:r>
            <a:endParaRPr lang="zh-CN" altLang="en-US" dirty="0"/>
          </a:p>
        </p:txBody>
      </p:sp>
      <p:sp>
        <p:nvSpPr>
          <p:cNvPr id="21" name="文本框 20">
            <a:extLst>
              <a:ext uri="{FF2B5EF4-FFF2-40B4-BE49-F238E27FC236}">
                <a16:creationId xmlns:a16="http://schemas.microsoft.com/office/drawing/2014/main" id="{EDD8556A-E492-2A21-4658-C7FD75A70303}"/>
              </a:ext>
            </a:extLst>
          </p:cNvPr>
          <p:cNvSpPr txBox="1"/>
          <p:nvPr/>
        </p:nvSpPr>
        <p:spPr>
          <a:xfrm>
            <a:off x="2361411" y="2845166"/>
            <a:ext cx="292237" cy="369332"/>
          </a:xfrm>
          <a:prstGeom prst="rect">
            <a:avLst/>
          </a:prstGeom>
          <a:noFill/>
        </p:spPr>
        <p:txBody>
          <a:bodyPr wrap="square" rtlCol="0">
            <a:spAutoFit/>
          </a:bodyPr>
          <a:lstStyle/>
          <a:p>
            <a:r>
              <a:rPr lang="en-US" altLang="zh-CN" dirty="0"/>
              <a:t>N</a:t>
            </a:r>
            <a:endParaRPr lang="zh-CN" altLang="en-US" dirty="0"/>
          </a:p>
        </p:txBody>
      </p:sp>
      <p:sp>
        <p:nvSpPr>
          <p:cNvPr id="22" name="文本框 21">
            <a:extLst>
              <a:ext uri="{FF2B5EF4-FFF2-40B4-BE49-F238E27FC236}">
                <a16:creationId xmlns:a16="http://schemas.microsoft.com/office/drawing/2014/main" id="{C4DE8099-7131-7B59-8039-F400B80D25EA}"/>
              </a:ext>
            </a:extLst>
          </p:cNvPr>
          <p:cNvSpPr txBox="1"/>
          <p:nvPr/>
        </p:nvSpPr>
        <p:spPr>
          <a:xfrm>
            <a:off x="2286006" y="4780599"/>
            <a:ext cx="367642" cy="369332"/>
          </a:xfrm>
          <a:prstGeom prst="rect">
            <a:avLst/>
          </a:prstGeom>
          <a:noFill/>
        </p:spPr>
        <p:txBody>
          <a:bodyPr wrap="square" rtlCol="0">
            <a:spAutoFit/>
          </a:bodyPr>
          <a:lstStyle/>
          <a:p>
            <a:r>
              <a:rPr lang="en-US" altLang="zh-CN" dirty="0"/>
              <a:t>N</a:t>
            </a:r>
            <a:endParaRPr lang="zh-CN" altLang="en-US" dirty="0"/>
          </a:p>
        </p:txBody>
      </p:sp>
      <p:cxnSp>
        <p:nvCxnSpPr>
          <p:cNvPr id="26" name="连接符: 肘形 25">
            <a:extLst>
              <a:ext uri="{FF2B5EF4-FFF2-40B4-BE49-F238E27FC236}">
                <a16:creationId xmlns:a16="http://schemas.microsoft.com/office/drawing/2014/main" id="{DAF06303-372E-018C-3FD6-85F3BEACD981}"/>
              </a:ext>
            </a:extLst>
          </p:cNvPr>
          <p:cNvCxnSpPr>
            <a:stCxn id="8" idx="3"/>
          </p:cNvCxnSpPr>
          <p:nvPr/>
        </p:nvCxnSpPr>
        <p:spPr>
          <a:xfrm flipV="1">
            <a:off x="3453273" y="593889"/>
            <a:ext cx="4238999" cy="3339923"/>
          </a:xfrm>
          <a:prstGeom prst="bentConnector3">
            <a:avLst>
              <a:gd name="adj1" fmla="val 83802"/>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矩形 28">
            <a:extLst>
              <a:ext uri="{FF2B5EF4-FFF2-40B4-BE49-F238E27FC236}">
                <a16:creationId xmlns:a16="http://schemas.microsoft.com/office/drawing/2014/main" id="{BBE9DD0C-E3FA-053E-C072-1719E7E0F7AA}"/>
              </a:ext>
            </a:extLst>
          </p:cNvPr>
          <p:cNvSpPr/>
          <p:nvPr/>
        </p:nvSpPr>
        <p:spPr>
          <a:xfrm>
            <a:off x="7692272" y="47135"/>
            <a:ext cx="2207082" cy="848412"/>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将新区块链接上当前链作为链头</a:t>
            </a:r>
          </a:p>
        </p:txBody>
      </p:sp>
      <p:sp>
        <p:nvSpPr>
          <p:cNvPr id="30" name="文本框 29">
            <a:extLst>
              <a:ext uri="{FF2B5EF4-FFF2-40B4-BE49-F238E27FC236}">
                <a16:creationId xmlns:a16="http://schemas.microsoft.com/office/drawing/2014/main" id="{19FB5A0E-C5C3-87A2-43DA-68164938C9B2}"/>
              </a:ext>
            </a:extLst>
          </p:cNvPr>
          <p:cNvSpPr txBox="1"/>
          <p:nvPr/>
        </p:nvSpPr>
        <p:spPr>
          <a:xfrm>
            <a:off x="4409402" y="3292035"/>
            <a:ext cx="461913" cy="923330"/>
          </a:xfrm>
          <a:prstGeom prst="rect">
            <a:avLst/>
          </a:prstGeom>
          <a:noFill/>
        </p:spPr>
        <p:txBody>
          <a:bodyPr wrap="square" rtlCol="0">
            <a:spAutoFit/>
          </a:bodyPr>
          <a:lstStyle/>
          <a:p>
            <a:r>
              <a:rPr lang="en-US" altLang="zh-CN" dirty="0"/>
              <a:t>	Y	</a:t>
            </a:r>
            <a:endParaRPr lang="zh-CN" altLang="en-US" dirty="0"/>
          </a:p>
        </p:txBody>
      </p:sp>
      <p:cxnSp>
        <p:nvCxnSpPr>
          <p:cNvPr id="32" name="直接箭头连接符 31">
            <a:extLst>
              <a:ext uri="{FF2B5EF4-FFF2-40B4-BE49-F238E27FC236}">
                <a16:creationId xmlns:a16="http://schemas.microsoft.com/office/drawing/2014/main" id="{23D565D5-82DE-6C69-A230-CB2E2BD0D096}"/>
              </a:ext>
            </a:extLst>
          </p:cNvPr>
          <p:cNvCxnSpPr>
            <a:cxnSpLocks/>
          </p:cNvCxnSpPr>
          <p:nvPr/>
        </p:nvCxnSpPr>
        <p:spPr>
          <a:xfrm flipH="1">
            <a:off x="8785781" y="895499"/>
            <a:ext cx="10032" cy="28280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4" name="流程图: 过程 33">
            <a:extLst>
              <a:ext uri="{FF2B5EF4-FFF2-40B4-BE49-F238E27FC236}">
                <a16:creationId xmlns:a16="http://schemas.microsoft.com/office/drawing/2014/main" id="{5AA66AF5-D657-4EFD-1943-0BFEF739D30A}"/>
              </a:ext>
            </a:extLst>
          </p:cNvPr>
          <p:cNvSpPr/>
          <p:nvPr/>
        </p:nvSpPr>
        <p:spPr>
          <a:xfrm>
            <a:off x="7758260" y="1206538"/>
            <a:ext cx="2110998" cy="765827"/>
          </a:xfrm>
          <a:prstGeom prst="flowChart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更新</a:t>
            </a:r>
            <a:r>
              <a:rPr lang="en-US" altLang="zh-CN" dirty="0"/>
              <a:t>VTXO</a:t>
            </a:r>
            <a:r>
              <a:rPr lang="zh-CN" altLang="en-US" dirty="0"/>
              <a:t>数据库</a:t>
            </a:r>
          </a:p>
        </p:txBody>
      </p:sp>
      <p:cxnSp>
        <p:nvCxnSpPr>
          <p:cNvPr id="36" name="直接箭头连接符 35">
            <a:extLst>
              <a:ext uri="{FF2B5EF4-FFF2-40B4-BE49-F238E27FC236}">
                <a16:creationId xmlns:a16="http://schemas.microsoft.com/office/drawing/2014/main" id="{C8C1981D-0A7B-ED58-F0C3-8C039216BA5E}"/>
              </a:ext>
            </a:extLst>
          </p:cNvPr>
          <p:cNvCxnSpPr>
            <a:cxnSpLocks/>
            <a:stCxn id="34" idx="2"/>
          </p:cNvCxnSpPr>
          <p:nvPr/>
        </p:nvCxnSpPr>
        <p:spPr>
          <a:xfrm>
            <a:off x="8813759" y="1972365"/>
            <a:ext cx="0" cy="31099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0" name="矩形 39">
            <a:extLst>
              <a:ext uri="{FF2B5EF4-FFF2-40B4-BE49-F238E27FC236}">
                <a16:creationId xmlns:a16="http://schemas.microsoft.com/office/drawing/2014/main" id="{6C899C91-F3E6-5013-4352-E42F1A473B09}"/>
              </a:ext>
            </a:extLst>
          </p:cNvPr>
          <p:cNvSpPr/>
          <p:nvPr/>
        </p:nvSpPr>
        <p:spPr>
          <a:xfrm>
            <a:off x="7956223" y="2283356"/>
            <a:ext cx="1725099" cy="61264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更新回滚交易数据库</a:t>
            </a:r>
          </a:p>
        </p:txBody>
      </p:sp>
      <p:cxnSp>
        <p:nvCxnSpPr>
          <p:cNvPr id="42" name="直接箭头连接符 41">
            <a:extLst>
              <a:ext uri="{FF2B5EF4-FFF2-40B4-BE49-F238E27FC236}">
                <a16:creationId xmlns:a16="http://schemas.microsoft.com/office/drawing/2014/main" id="{BE97D197-B476-E358-8DEE-C33827084242}"/>
              </a:ext>
            </a:extLst>
          </p:cNvPr>
          <p:cNvCxnSpPr>
            <a:stCxn id="40" idx="2"/>
          </p:cNvCxnSpPr>
          <p:nvPr/>
        </p:nvCxnSpPr>
        <p:spPr>
          <a:xfrm flipH="1">
            <a:off x="8813759" y="2896004"/>
            <a:ext cx="5014" cy="19598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直接箭头连接符 43">
            <a:extLst>
              <a:ext uri="{FF2B5EF4-FFF2-40B4-BE49-F238E27FC236}">
                <a16:creationId xmlns:a16="http://schemas.microsoft.com/office/drawing/2014/main" id="{B1DCDF7E-5460-0389-C8B5-38E7DFE8451C}"/>
              </a:ext>
            </a:extLst>
          </p:cNvPr>
          <p:cNvCxnSpPr>
            <a:cxnSpLocks/>
            <a:stCxn id="3" idx="2"/>
          </p:cNvCxnSpPr>
          <p:nvPr/>
        </p:nvCxnSpPr>
        <p:spPr>
          <a:xfrm>
            <a:off x="8840665" y="5041365"/>
            <a:ext cx="0" cy="29420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6" name="流程图: 过程 45">
            <a:extLst>
              <a:ext uri="{FF2B5EF4-FFF2-40B4-BE49-F238E27FC236}">
                <a16:creationId xmlns:a16="http://schemas.microsoft.com/office/drawing/2014/main" id="{9AE9C04D-9AE0-FB4C-601D-138C970B9519}"/>
              </a:ext>
            </a:extLst>
          </p:cNvPr>
          <p:cNvSpPr/>
          <p:nvPr/>
        </p:nvSpPr>
        <p:spPr>
          <a:xfrm>
            <a:off x="7758260" y="5335571"/>
            <a:ext cx="2253006" cy="923826"/>
          </a:xfrm>
          <a:prstGeom prst="flowChartProcess">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zh-CN" altLang="en-US" dirty="0"/>
              <a:t>将找到的孤儿区块链接上当前链，作为新区块</a:t>
            </a:r>
          </a:p>
        </p:txBody>
      </p:sp>
      <p:cxnSp>
        <p:nvCxnSpPr>
          <p:cNvPr id="48" name="直接箭头连接符 47">
            <a:extLst>
              <a:ext uri="{FF2B5EF4-FFF2-40B4-BE49-F238E27FC236}">
                <a16:creationId xmlns:a16="http://schemas.microsoft.com/office/drawing/2014/main" id="{0FAF671C-BEA3-75AE-9B13-D6DD7B8FA38B}"/>
              </a:ext>
            </a:extLst>
          </p:cNvPr>
          <p:cNvCxnSpPr>
            <a:stCxn id="46" idx="2"/>
            <a:endCxn id="46" idx="2"/>
          </p:cNvCxnSpPr>
          <p:nvPr/>
        </p:nvCxnSpPr>
        <p:spPr>
          <a:xfrm>
            <a:off x="8884763" y="6259397"/>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0" name="连接符: 曲线 49">
            <a:extLst>
              <a:ext uri="{FF2B5EF4-FFF2-40B4-BE49-F238E27FC236}">
                <a16:creationId xmlns:a16="http://schemas.microsoft.com/office/drawing/2014/main" id="{4A67243A-514B-EE55-A5A4-A7EF079629EE}"/>
              </a:ext>
            </a:extLst>
          </p:cNvPr>
          <p:cNvCxnSpPr>
            <a:stCxn id="46" idx="1"/>
            <a:endCxn id="34" idx="1"/>
          </p:cNvCxnSpPr>
          <p:nvPr/>
        </p:nvCxnSpPr>
        <p:spPr>
          <a:xfrm rot="10800000">
            <a:off x="7758260" y="1589452"/>
            <a:ext cx="12700" cy="4208032"/>
          </a:xfrm>
          <a:prstGeom prst="curvedConnector3">
            <a:avLst>
              <a:gd name="adj1" fmla="val 417526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3" name="连接符: 曲线 52">
            <a:extLst>
              <a:ext uri="{FF2B5EF4-FFF2-40B4-BE49-F238E27FC236}">
                <a16:creationId xmlns:a16="http://schemas.microsoft.com/office/drawing/2014/main" id="{19326C00-B833-CF7C-F83C-284D274D04C4}"/>
              </a:ext>
            </a:extLst>
          </p:cNvPr>
          <p:cNvCxnSpPr>
            <a:stCxn id="3" idx="3"/>
            <a:endCxn id="2" idx="3"/>
          </p:cNvCxnSpPr>
          <p:nvPr/>
        </p:nvCxnSpPr>
        <p:spPr>
          <a:xfrm flipH="1" flipV="1">
            <a:off x="2992162" y="730577"/>
            <a:ext cx="7178800" cy="3348100"/>
          </a:xfrm>
          <a:prstGeom prst="curvedConnector3">
            <a:avLst>
              <a:gd name="adj1" fmla="val -29972"/>
            </a:avLst>
          </a:prstGeom>
          <a:ln>
            <a:tailEnd type="triangle"/>
          </a:ln>
        </p:spPr>
        <p:style>
          <a:lnRef idx="1">
            <a:schemeClr val="accent1"/>
          </a:lnRef>
          <a:fillRef idx="0">
            <a:schemeClr val="accent1"/>
          </a:fillRef>
          <a:effectRef idx="0">
            <a:schemeClr val="accent1"/>
          </a:effectRef>
          <a:fontRef idx="minor">
            <a:schemeClr val="tx1"/>
          </a:fontRef>
        </p:style>
      </p:cxnSp>
      <p:sp>
        <p:nvSpPr>
          <p:cNvPr id="55" name="文本框 54">
            <a:extLst>
              <a:ext uri="{FF2B5EF4-FFF2-40B4-BE49-F238E27FC236}">
                <a16:creationId xmlns:a16="http://schemas.microsoft.com/office/drawing/2014/main" id="{5E30EFC4-B501-80FB-32DB-2DAED8BD2020}"/>
              </a:ext>
            </a:extLst>
          </p:cNvPr>
          <p:cNvSpPr txBox="1"/>
          <p:nvPr/>
        </p:nvSpPr>
        <p:spPr>
          <a:xfrm>
            <a:off x="8983744" y="4979392"/>
            <a:ext cx="348792" cy="369332"/>
          </a:xfrm>
          <a:prstGeom prst="rect">
            <a:avLst/>
          </a:prstGeom>
          <a:noFill/>
        </p:spPr>
        <p:txBody>
          <a:bodyPr wrap="square" rtlCol="0">
            <a:spAutoFit/>
          </a:bodyPr>
          <a:lstStyle/>
          <a:p>
            <a:r>
              <a:rPr lang="en-US" altLang="zh-CN" dirty="0"/>
              <a:t>Y</a:t>
            </a:r>
            <a:endParaRPr lang="zh-CN" altLang="en-US" dirty="0"/>
          </a:p>
        </p:txBody>
      </p:sp>
      <p:sp>
        <p:nvSpPr>
          <p:cNvPr id="56" name="文本框 55">
            <a:extLst>
              <a:ext uri="{FF2B5EF4-FFF2-40B4-BE49-F238E27FC236}">
                <a16:creationId xmlns:a16="http://schemas.microsoft.com/office/drawing/2014/main" id="{63C3DB3B-2F56-16E3-B195-1B367E737A5F}"/>
              </a:ext>
            </a:extLst>
          </p:cNvPr>
          <p:cNvSpPr txBox="1"/>
          <p:nvPr/>
        </p:nvSpPr>
        <p:spPr>
          <a:xfrm>
            <a:off x="10859678" y="3704734"/>
            <a:ext cx="329938" cy="369332"/>
          </a:xfrm>
          <a:prstGeom prst="rect">
            <a:avLst/>
          </a:prstGeom>
          <a:noFill/>
        </p:spPr>
        <p:txBody>
          <a:bodyPr wrap="square" rtlCol="0">
            <a:spAutoFit/>
          </a:bodyPr>
          <a:lstStyle/>
          <a:p>
            <a:r>
              <a:rPr lang="en-US" altLang="zh-CN" dirty="0"/>
              <a:t>N</a:t>
            </a:r>
            <a:endParaRPr lang="zh-CN" altLang="en-US" dirty="0"/>
          </a:p>
        </p:txBody>
      </p:sp>
      <p:sp>
        <p:nvSpPr>
          <p:cNvPr id="59" name="双大括号 58">
            <a:extLst>
              <a:ext uri="{FF2B5EF4-FFF2-40B4-BE49-F238E27FC236}">
                <a16:creationId xmlns:a16="http://schemas.microsoft.com/office/drawing/2014/main" id="{3B4EE9E0-3538-8E32-7973-B30090451A8D}"/>
              </a:ext>
            </a:extLst>
          </p:cNvPr>
          <p:cNvSpPr/>
          <p:nvPr/>
        </p:nvSpPr>
        <p:spPr>
          <a:xfrm>
            <a:off x="3810158" y="566859"/>
            <a:ext cx="2713077" cy="2383674"/>
          </a:xfrm>
          <a:prstGeom prst="bracePair">
            <a:avLst/>
          </a:prstGeom>
          <a:ln w="9525" cap="flat" cmpd="sng" algn="ctr">
            <a:solidFill>
              <a:srgbClr val="FF0000"/>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txBody>
          <a:bodyPr rtlCol="0" anchor="ctr"/>
          <a:lstStyle/>
          <a:p>
            <a:r>
              <a:rPr lang="zh-CN" altLang="en-US" dirty="0"/>
              <a:t>         校验区块的格式以及哈希值是否满足条件</a:t>
            </a:r>
            <a:endParaRPr lang="en-US" altLang="zh-CN" dirty="0"/>
          </a:p>
          <a:p>
            <a:r>
              <a:rPr lang="zh-CN" altLang="en-US" dirty="0"/>
              <a:t>区块的第一个交易是挖矿奖励。只有一个对所有交易按交易验证规则校验。</a:t>
            </a:r>
          </a:p>
        </p:txBody>
      </p:sp>
      <p:sp>
        <p:nvSpPr>
          <p:cNvPr id="62" name="双大括号 61">
            <a:extLst>
              <a:ext uri="{FF2B5EF4-FFF2-40B4-BE49-F238E27FC236}">
                <a16:creationId xmlns:a16="http://schemas.microsoft.com/office/drawing/2014/main" id="{79C4DED8-7BA1-6ACE-23B9-73AB455E8F3F}"/>
              </a:ext>
            </a:extLst>
          </p:cNvPr>
          <p:cNvSpPr/>
          <p:nvPr/>
        </p:nvSpPr>
        <p:spPr>
          <a:xfrm>
            <a:off x="9952323" y="1070963"/>
            <a:ext cx="1812427" cy="975241"/>
          </a:xfrm>
          <a:prstGeom prst="brace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zh-CN" altLang="en-US" dirty="0"/>
              <a:t>当前可交易的比特币状态</a:t>
            </a:r>
          </a:p>
        </p:txBody>
      </p:sp>
      <p:sp>
        <p:nvSpPr>
          <p:cNvPr id="63" name="双大括号 62">
            <a:extLst>
              <a:ext uri="{FF2B5EF4-FFF2-40B4-BE49-F238E27FC236}">
                <a16:creationId xmlns:a16="http://schemas.microsoft.com/office/drawing/2014/main" id="{85AD427D-E0C0-8544-8A67-990EF55B1141}"/>
              </a:ext>
            </a:extLst>
          </p:cNvPr>
          <p:cNvSpPr/>
          <p:nvPr/>
        </p:nvSpPr>
        <p:spPr>
          <a:xfrm>
            <a:off x="3040706" y="4014363"/>
            <a:ext cx="4018504" cy="2257925"/>
          </a:xfrm>
          <a:prstGeom prst="bracePair">
            <a:avLst/>
          </a:prstGeom>
        </p:spPr>
        <p:style>
          <a:lnRef idx="1">
            <a:schemeClr val="accent1"/>
          </a:lnRef>
          <a:fillRef idx="0">
            <a:schemeClr val="accent1"/>
          </a:fillRef>
          <a:effectRef idx="0">
            <a:schemeClr val="accent1"/>
          </a:effectRef>
          <a:fontRef idx="minor">
            <a:schemeClr val="tx1"/>
          </a:fontRef>
        </p:style>
        <p:txBody>
          <a:bodyPr rtlCol="0" anchor="ctr"/>
          <a:lstStyle/>
          <a:p>
            <a:pPr algn="ctr"/>
            <a:r>
              <a:rPr lang="zh-CN" altLang="en-US" dirty="0">
                <a:highlight>
                  <a:srgbClr val="FFFF00"/>
                </a:highlight>
              </a:rPr>
              <a:t>孤儿交易</a:t>
            </a:r>
            <a:r>
              <a:rPr lang="zh-CN" altLang="en-US" dirty="0"/>
              <a:t>：因为存在</a:t>
            </a:r>
            <a:r>
              <a:rPr lang="en-US" altLang="zh-CN" dirty="0"/>
              <a:t>A</a:t>
            </a:r>
            <a:r>
              <a:rPr lang="zh-CN" altLang="en-US" dirty="0"/>
              <a:t>给</a:t>
            </a:r>
            <a:r>
              <a:rPr lang="en-US" altLang="zh-CN" dirty="0"/>
              <a:t>B</a:t>
            </a:r>
            <a:r>
              <a:rPr lang="zh-CN" altLang="en-US" dirty="0"/>
              <a:t>，</a:t>
            </a:r>
            <a:r>
              <a:rPr lang="en-US" altLang="zh-CN" dirty="0"/>
              <a:t>B</a:t>
            </a:r>
            <a:r>
              <a:rPr lang="zh-CN" altLang="en-US" dirty="0"/>
              <a:t>又把</a:t>
            </a:r>
            <a:r>
              <a:rPr lang="en-US" altLang="zh-CN" dirty="0"/>
              <a:t>A</a:t>
            </a:r>
            <a:r>
              <a:rPr lang="zh-CN" altLang="en-US" dirty="0"/>
              <a:t>给</a:t>
            </a:r>
            <a:r>
              <a:rPr lang="en-US" altLang="zh-CN" dirty="0"/>
              <a:t>B</a:t>
            </a:r>
            <a:r>
              <a:rPr lang="zh-CN" altLang="en-US" dirty="0"/>
              <a:t>的给</a:t>
            </a:r>
            <a:r>
              <a:rPr lang="en-US" altLang="zh-CN" dirty="0"/>
              <a:t>C</a:t>
            </a:r>
            <a:r>
              <a:rPr lang="zh-CN" altLang="en-US" dirty="0"/>
              <a:t>，若由于网络原因</a:t>
            </a:r>
            <a:r>
              <a:rPr lang="en-US" altLang="zh-CN" dirty="0"/>
              <a:t>A</a:t>
            </a:r>
            <a:r>
              <a:rPr lang="zh-CN" altLang="en-US" dirty="0"/>
              <a:t>给</a:t>
            </a:r>
            <a:r>
              <a:rPr lang="en-US" altLang="zh-CN" dirty="0"/>
              <a:t>B</a:t>
            </a:r>
            <a:r>
              <a:rPr lang="zh-CN" altLang="en-US" dirty="0"/>
              <a:t>的交易比</a:t>
            </a:r>
            <a:r>
              <a:rPr lang="en-US" altLang="zh-CN" dirty="0"/>
              <a:t>B</a:t>
            </a:r>
            <a:r>
              <a:rPr lang="zh-CN" altLang="en-US" dirty="0"/>
              <a:t>给</a:t>
            </a:r>
            <a:r>
              <a:rPr lang="en-US" altLang="zh-CN" dirty="0"/>
              <a:t>C</a:t>
            </a:r>
            <a:r>
              <a:rPr lang="zh-CN" altLang="en-US" dirty="0"/>
              <a:t>的交易后传到节点。所以</a:t>
            </a:r>
            <a:r>
              <a:rPr lang="en-US" altLang="zh-CN" dirty="0"/>
              <a:t>B</a:t>
            </a:r>
            <a:r>
              <a:rPr lang="zh-CN" altLang="en-US" dirty="0"/>
              <a:t>给</a:t>
            </a:r>
            <a:r>
              <a:rPr lang="en-US" altLang="zh-CN" dirty="0"/>
              <a:t>C</a:t>
            </a:r>
            <a:r>
              <a:rPr lang="zh-CN" altLang="en-US" dirty="0"/>
              <a:t>的交易的比特币找不到来源，只有当</a:t>
            </a:r>
            <a:r>
              <a:rPr lang="en-US" altLang="zh-CN" dirty="0"/>
              <a:t>A</a:t>
            </a:r>
            <a:r>
              <a:rPr lang="zh-CN" altLang="en-US" dirty="0"/>
              <a:t>给</a:t>
            </a:r>
            <a:r>
              <a:rPr lang="en-US" altLang="zh-CN" dirty="0"/>
              <a:t>B</a:t>
            </a:r>
            <a:r>
              <a:rPr lang="zh-CN" altLang="en-US" dirty="0"/>
              <a:t>的交易被装入区块并且合法后，</a:t>
            </a:r>
            <a:r>
              <a:rPr lang="en-US" altLang="zh-CN" dirty="0"/>
              <a:t>B</a:t>
            </a:r>
            <a:r>
              <a:rPr lang="zh-CN" altLang="en-US" dirty="0"/>
              <a:t>给</a:t>
            </a:r>
            <a:r>
              <a:rPr lang="en-US" altLang="zh-CN" dirty="0"/>
              <a:t>C</a:t>
            </a:r>
            <a:r>
              <a:rPr lang="zh-CN" altLang="en-US" dirty="0"/>
              <a:t>交易才有源头，否则称</a:t>
            </a:r>
            <a:r>
              <a:rPr lang="en-US" altLang="zh-CN" dirty="0"/>
              <a:t>B</a:t>
            </a:r>
            <a:r>
              <a:rPr lang="zh-CN" altLang="en-US" dirty="0"/>
              <a:t>给</a:t>
            </a:r>
            <a:r>
              <a:rPr lang="en-US" altLang="zh-CN" dirty="0"/>
              <a:t>C</a:t>
            </a:r>
            <a:r>
              <a:rPr lang="zh-CN" altLang="en-US" dirty="0"/>
              <a:t>的交易为孤儿交易，放入孤儿内存池中。</a:t>
            </a:r>
            <a:endParaRPr lang="en-US" altLang="zh-CN" dirty="0"/>
          </a:p>
        </p:txBody>
      </p:sp>
      <p:cxnSp>
        <p:nvCxnSpPr>
          <p:cNvPr id="65" name="直接箭头连接符 64">
            <a:extLst>
              <a:ext uri="{FF2B5EF4-FFF2-40B4-BE49-F238E27FC236}">
                <a16:creationId xmlns:a16="http://schemas.microsoft.com/office/drawing/2014/main" id="{3FC52179-7852-3F93-9D46-3B5B316A4EFB}"/>
              </a:ext>
            </a:extLst>
          </p:cNvPr>
          <p:cNvCxnSpPr>
            <a:stCxn id="5" idx="3"/>
            <a:endCxn id="59" idx="1"/>
          </p:cNvCxnSpPr>
          <p:nvPr/>
        </p:nvCxnSpPr>
        <p:spPr>
          <a:xfrm>
            <a:off x="2954454" y="1758123"/>
            <a:ext cx="855704" cy="57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68" name="连接符: 曲线 67">
            <a:extLst>
              <a:ext uri="{FF2B5EF4-FFF2-40B4-BE49-F238E27FC236}">
                <a16:creationId xmlns:a16="http://schemas.microsoft.com/office/drawing/2014/main" id="{CDEE554C-4E2A-C035-7DEC-335D0631D37C}"/>
              </a:ext>
            </a:extLst>
          </p:cNvPr>
          <p:cNvCxnSpPr>
            <a:stCxn id="14" idx="3"/>
            <a:endCxn id="63" idx="1"/>
          </p:cNvCxnSpPr>
          <p:nvPr/>
        </p:nvCxnSpPr>
        <p:spPr>
          <a:xfrm flipV="1">
            <a:off x="2992158" y="5143326"/>
            <a:ext cx="48548" cy="549973"/>
          </a:xfrm>
          <a:prstGeom prst="curvedConnector3">
            <a:avLst/>
          </a:prstGeom>
          <a:ln>
            <a:tailEnd type="triangle"/>
          </a:ln>
        </p:spPr>
        <p:style>
          <a:lnRef idx="1">
            <a:schemeClr val="accent1"/>
          </a:lnRef>
          <a:fillRef idx="0">
            <a:schemeClr val="accent1"/>
          </a:fillRef>
          <a:effectRef idx="0">
            <a:schemeClr val="accent1"/>
          </a:effectRef>
          <a:fontRef idx="minor">
            <a:schemeClr val="tx1"/>
          </a:fontRef>
        </p:style>
      </p:cxnSp>
      <p:sp>
        <p:nvSpPr>
          <p:cNvPr id="69" name="文本框 68">
            <a:extLst>
              <a:ext uri="{FF2B5EF4-FFF2-40B4-BE49-F238E27FC236}">
                <a16:creationId xmlns:a16="http://schemas.microsoft.com/office/drawing/2014/main" id="{333ACAE9-29FC-1242-84BB-FF20915EFCEC}"/>
              </a:ext>
            </a:extLst>
          </p:cNvPr>
          <p:cNvSpPr txBox="1"/>
          <p:nvPr/>
        </p:nvSpPr>
        <p:spPr>
          <a:xfrm>
            <a:off x="0" y="0"/>
            <a:ext cx="1190920" cy="369332"/>
          </a:xfrm>
          <a:prstGeom prst="rect">
            <a:avLst/>
          </a:prstGeom>
          <a:noFill/>
        </p:spPr>
        <p:txBody>
          <a:bodyPr wrap="square" rtlCol="0">
            <a:spAutoFit/>
          </a:bodyPr>
          <a:lstStyle/>
          <a:p>
            <a:r>
              <a:rPr lang="zh-CN" altLang="en-US" dirty="0">
                <a:solidFill>
                  <a:srgbClr val="0070C0"/>
                </a:solidFill>
              </a:rPr>
              <a:t>区块链</a:t>
            </a:r>
            <a:r>
              <a:rPr lang="en-US" altLang="zh-CN" dirty="0">
                <a:solidFill>
                  <a:srgbClr val="0070C0"/>
                </a:solidFill>
              </a:rPr>
              <a:t>1.0</a:t>
            </a:r>
          </a:p>
        </p:txBody>
      </p:sp>
    </p:spTree>
    <p:extLst>
      <p:ext uri="{BB962C8B-B14F-4D97-AF65-F5344CB8AC3E}">
        <p14:creationId xmlns:p14="http://schemas.microsoft.com/office/powerpoint/2010/main" val="31106635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09718EF-FE90-AE1A-53F0-C776584CB775}"/>
              </a:ext>
            </a:extLst>
          </p:cNvPr>
          <p:cNvSpPr>
            <a:spLocks noGrp="1"/>
          </p:cNvSpPr>
          <p:nvPr>
            <p:ph type="title"/>
          </p:nvPr>
        </p:nvSpPr>
        <p:spPr/>
        <p:txBody>
          <a:bodyPr/>
          <a:lstStyle/>
          <a:p>
            <a:r>
              <a:rPr lang="zh-CN" altLang="en-US" dirty="0"/>
              <a:t>               以太坊和智能合约</a:t>
            </a:r>
          </a:p>
        </p:txBody>
      </p:sp>
      <p:sp>
        <p:nvSpPr>
          <p:cNvPr id="3" name="内容占位符 2">
            <a:extLst>
              <a:ext uri="{FF2B5EF4-FFF2-40B4-BE49-F238E27FC236}">
                <a16:creationId xmlns:a16="http://schemas.microsoft.com/office/drawing/2014/main" id="{97A5651C-F255-37EF-2D02-21BDE61A4F7E}"/>
              </a:ext>
            </a:extLst>
          </p:cNvPr>
          <p:cNvSpPr>
            <a:spLocks noGrp="1"/>
          </p:cNvSpPr>
          <p:nvPr>
            <p:ph idx="1"/>
          </p:nvPr>
        </p:nvSpPr>
        <p:spPr>
          <a:xfrm>
            <a:off x="942682" y="2343726"/>
            <a:ext cx="10727702" cy="5553830"/>
          </a:xfrm>
        </p:spPr>
        <p:txBody>
          <a:bodyPr>
            <a:normAutofit fontScale="70000" lnSpcReduction="20000"/>
          </a:bodyPr>
          <a:lstStyle/>
          <a:p>
            <a:pPr>
              <a:lnSpc>
                <a:spcPct val="100000"/>
              </a:lnSpc>
            </a:pPr>
            <a:r>
              <a:rPr lang="zh-CN" altLang="en-US" dirty="0"/>
              <a:t>           </a:t>
            </a:r>
            <a:r>
              <a:rPr lang="zh-CN" altLang="en-US" sz="2600" dirty="0"/>
              <a:t>以太坊和比特币的区别  </a:t>
            </a:r>
            <a:r>
              <a:rPr lang="en-US" altLang="zh-CN" sz="2600" dirty="0"/>
              <a:t>  </a:t>
            </a:r>
            <a:r>
              <a:rPr lang="zh-CN" altLang="en-US" sz="2600" dirty="0"/>
              <a:t>挖矿奖励和难度调整   、 记账方式、智能合约 、</a:t>
            </a:r>
            <a:r>
              <a:rPr lang="en-US" altLang="zh-CN" sz="2600" dirty="0"/>
              <a:t> </a:t>
            </a:r>
            <a:r>
              <a:rPr lang="zh-CN" altLang="en-US" sz="2600" dirty="0"/>
              <a:t>以太坊虚拟机。</a:t>
            </a:r>
            <a:endParaRPr lang="en-US" altLang="zh-CN" sz="2600" dirty="0"/>
          </a:p>
          <a:p>
            <a:pPr>
              <a:lnSpc>
                <a:spcPct val="100000"/>
              </a:lnSpc>
            </a:pPr>
            <a:r>
              <a:rPr lang="en-US" altLang="zh-CN" sz="2600" dirty="0"/>
              <a:t>         </a:t>
            </a:r>
            <a:r>
              <a:rPr lang="zh-CN" altLang="en-US" sz="2600" dirty="0"/>
              <a:t>因为比特币使用的</a:t>
            </a:r>
            <a:r>
              <a:rPr lang="en-US" altLang="zh-CN" sz="2600" dirty="0"/>
              <a:t>UTXO</a:t>
            </a:r>
            <a:r>
              <a:rPr lang="zh-CN" altLang="en-US" sz="2600" dirty="0"/>
              <a:t>记账方式想要查询余额必须得回溯一大堆的交易信息，对时间和资源来说都是一种浪费。以太坊为了避免这种浪费采取了账户余额的记账方式。此外以太坊还对挖到叔父区块进行奖励，两个区块之间的时间减少挖矿的难度就会增加。</a:t>
            </a:r>
            <a:endParaRPr lang="en-US" altLang="zh-CN" sz="2600" dirty="0"/>
          </a:p>
          <a:p>
            <a:pPr>
              <a:lnSpc>
                <a:spcPct val="100000"/>
              </a:lnSpc>
            </a:pPr>
            <a:r>
              <a:rPr lang="en-US" altLang="zh-CN" sz="2600" dirty="0"/>
              <a:t>          </a:t>
            </a:r>
            <a:r>
              <a:rPr lang="zh-CN" altLang="en-US" sz="2600" dirty="0"/>
              <a:t>智能合约</a:t>
            </a:r>
            <a:r>
              <a:rPr lang="en-US" altLang="zh-CN" sz="2600" dirty="0"/>
              <a:t> </a:t>
            </a:r>
            <a:r>
              <a:rPr lang="zh-CN" altLang="en-US" sz="2600" dirty="0"/>
              <a:t>是以太坊和比特币最大的区别，本质是存储在区块链上的代码，用以实现特定功能。其优点为可以准确执行，较低的人为干预风险，去中心化权威，以及较低的人工成本，但因为区块链的不可篡改性，使其漏洞无法修复，缺乏有效的监管，无法完全实施。智能合约也是通过交易来生成和使用的。所以以太坊的账户分为外部持有账户和合约账户。</a:t>
            </a:r>
            <a:endParaRPr lang="en-US" altLang="zh-CN" sz="2600" dirty="0"/>
          </a:p>
          <a:p>
            <a:pPr>
              <a:lnSpc>
                <a:spcPct val="100000"/>
              </a:lnSpc>
            </a:pPr>
            <a:r>
              <a:rPr lang="en-US" altLang="zh-CN" sz="2600" dirty="0"/>
              <a:t>          </a:t>
            </a:r>
            <a:r>
              <a:rPr lang="zh-CN" altLang="en-US" sz="2600" dirty="0"/>
              <a:t>智能合约要有执行的环境，所以以太坊使用了以太坊虚拟机来执行智能合约。在执行的代码无法访问外部资源，即无法使用外部的</a:t>
            </a:r>
            <a:r>
              <a:rPr lang="en-US" altLang="zh-CN" sz="2600" dirty="0"/>
              <a:t>API</a:t>
            </a:r>
            <a:r>
              <a:rPr lang="zh-CN" altLang="en-US" sz="2600" dirty="0"/>
              <a:t>。以太坊需要外部账户一发送交易来驱动。需要消耗汽油费（</a:t>
            </a:r>
            <a:r>
              <a:rPr lang="en-US" altLang="zh-CN" sz="2600" dirty="0"/>
              <a:t>gas</a:t>
            </a:r>
            <a:r>
              <a:rPr lang="zh-CN" altLang="en-US" sz="2600" dirty="0"/>
              <a:t>）。</a:t>
            </a:r>
            <a:endParaRPr lang="en-US" altLang="zh-CN" sz="2600" dirty="0"/>
          </a:p>
          <a:p>
            <a:pPr>
              <a:lnSpc>
                <a:spcPct val="100000"/>
              </a:lnSpc>
            </a:pPr>
            <a:r>
              <a:rPr lang="zh-CN" altLang="en-US" sz="2600" dirty="0"/>
              <a:t>          为什么需要设置</a:t>
            </a:r>
            <a:r>
              <a:rPr lang="en-US" altLang="zh-CN" sz="2600" dirty="0"/>
              <a:t>gas</a:t>
            </a:r>
            <a:r>
              <a:rPr lang="zh-CN" altLang="en-US" sz="2600" dirty="0"/>
              <a:t>？因为要避免</a:t>
            </a:r>
            <a:r>
              <a:rPr lang="en-US" altLang="zh-CN" sz="2600" dirty="0" err="1"/>
              <a:t>ddos</a:t>
            </a:r>
            <a:r>
              <a:rPr lang="zh-CN" altLang="en-US" sz="2600" dirty="0"/>
              <a:t>攻击和避免有人恶意调用智能合约增加矿工的工作量。</a:t>
            </a:r>
            <a:endParaRPr lang="en-US" altLang="zh-CN" sz="2600" dirty="0"/>
          </a:p>
          <a:p>
            <a:pPr>
              <a:lnSpc>
                <a:spcPct val="100000"/>
              </a:lnSpc>
            </a:pPr>
            <a:r>
              <a:rPr lang="en-US" altLang="zh-CN" dirty="0"/>
              <a:t>         </a:t>
            </a:r>
          </a:p>
          <a:p>
            <a:pPr>
              <a:lnSpc>
                <a:spcPct val="100000"/>
              </a:lnSpc>
            </a:pPr>
            <a:r>
              <a:rPr lang="en-US" altLang="zh-CN" dirty="0"/>
              <a:t>          </a:t>
            </a:r>
          </a:p>
          <a:p>
            <a:pPr>
              <a:lnSpc>
                <a:spcPct val="100000"/>
              </a:lnSpc>
            </a:pPr>
            <a:r>
              <a:rPr lang="en-US" altLang="zh-CN" dirty="0"/>
              <a:t>          </a:t>
            </a:r>
          </a:p>
          <a:p>
            <a:pPr>
              <a:lnSpc>
                <a:spcPct val="100000"/>
              </a:lnSpc>
            </a:pPr>
            <a:r>
              <a:rPr lang="en-US" altLang="zh-CN" dirty="0"/>
              <a:t>          </a:t>
            </a:r>
          </a:p>
          <a:p>
            <a:r>
              <a:rPr lang="en-US" altLang="zh-CN" dirty="0"/>
              <a:t>         </a:t>
            </a:r>
            <a:endParaRPr lang="zh-CN" altLang="en-US" dirty="0"/>
          </a:p>
        </p:txBody>
      </p:sp>
      <p:sp>
        <p:nvSpPr>
          <p:cNvPr id="4" name="文本框 3">
            <a:extLst>
              <a:ext uri="{FF2B5EF4-FFF2-40B4-BE49-F238E27FC236}">
                <a16:creationId xmlns:a16="http://schemas.microsoft.com/office/drawing/2014/main" id="{6D0DCAA8-4302-82F8-5086-EB306373E9A9}"/>
              </a:ext>
            </a:extLst>
          </p:cNvPr>
          <p:cNvSpPr txBox="1"/>
          <p:nvPr/>
        </p:nvSpPr>
        <p:spPr>
          <a:xfrm>
            <a:off x="-24510" y="101937"/>
            <a:ext cx="1545996" cy="369332"/>
          </a:xfrm>
          <a:prstGeom prst="rect">
            <a:avLst/>
          </a:prstGeom>
          <a:noFill/>
        </p:spPr>
        <p:txBody>
          <a:bodyPr wrap="square" rtlCol="0">
            <a:spAutoFit/>
          </a:bodyPr>
          <a:lstStyle/>
          <a:p>
            <a:r>
              <a:rPr lang="zh-CN" altLang="en-US" dirty="0">
                <a:solidFill>
                  <a:srgbClr val="00B0F0"/>
                </a:solidFill>
              </a:rPr>
              <a:t>区块链</a:t>
            </a:r>
            <a:r>
              <a:rPr lang="en-US" altLang="zh-CN" dirty="0">
                <a:solidFill>
                  <a:srgbClr val="00B0F0"/>
                </a:solidFill>
              </a:rPr>
              <a:t>2.0</a:t>
            </a:r>
            <a:endParaRPr lang="zh-CN" altLang="en-US" dirty="0">
              <a:solidFill>
                <a:srgbClr val="00B0F0"/>
              </a:solidFill>
            </a:endParaRPr>
          </a:p>
        </p:txBody>
      </p:sp>
    </p:spTree>
    <p:extLst>
      <p:ext uri="{BB962C8B-B14F-4D97-AF65-F5344CB8AC3E}">
        <p14:creationId xmlns:p14="http://schemas.microsoft.com/office/powerpoint/2010/main" val="14971592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128D624-3F2E-20E7-4479-6F2F9F41D2A6}"/>
              </a:ext>
            </a:extLst>
          </p:cNvPr>
          <p:cNvSpPr>
            <a:spLocks noGrp="1"/>
          </p:cNvSpPr>
          <p:nvPr>
            <p:ph type="title"/>
          </p:nvPr>
        </p:nvSpPr>
        <p:spPr>
          <a:xfrm>
            <a:off x="1188720" y="38058"/>
            <a:ext cx="10058400" cy="1450757"/>
          </a:xfrm>
        </p:spPr>
        <p:txBody>
          <a:bodyPr/>
          <a:lstStyle/>
          <a:p>
            <a:r>
              <a:rPr lang="zh-CN" altLang="en-US" dirty="0"/>
              <a:t>              两种记账方式的对比</a:t>
            </a:r>
          </a:p>
        </p:txBody>
      </p:sp>
      <p:sp>
        <p:nvSpPr>
          <p:cNvPr id="3" name="文本占位符 2">
            <a:extLst>
              <a:ext uri="{FF2B5EF4-FFF2-40B4-BE49-F238E27FC236}">
                <a16:creationId xmlns:a16="http://schemas.microsoft.com/office/drawing/2014/main" id="{183EED90-FC6B-2B1B-5C61-DF568AAB8E17}"/>
              </a:ext>
            </a:extLst>
          </p:cNvPr>
          <p:cNvSpPr>
            <a:spLocks noGrp="1"/>
          </p:cNvSpPr>
          <p:nvPr>
            <p:ph type="body" idx="1"/>
          </p:nvPr>
        </p:nvSpPr>
        <p:spPr>
          <a:xfrm>
            <a:off x="1097280" y="1676369"/>
            <a:ext cx="4937760" cy="736282"/>
          </a:xfrm>
        </p:spPr>
        <p:txBody>
          <a:bodyPr/>
          <a:lstStyle/>
          <a:p>
            <a:r>
              <a:rPr lang="en-US" altLang="zh-CN" dirty="0"/>
              <a:t>                     </a:t>
            </a:r>
            <a:r>
              <a:rPr lang="zh-CN" altLang="en-US" dirty="0"/>
              <a:t>比特币的</a:t>
            </a:r>
            <a:r>
              <a:rPr lang="en-US" altLang="zh-CN" dirty="0"/>
              <a:t>UTXO</a:t>
            </a:r>
            <a:endParaRPr lang="zh-CN" altLang="en-US" dirty="0"/>
          </a:p>
        </p:txBody>
      </p:sp>
      <p:pic>
        <p:nvPicPr>
          <p:cNvPr id="7" name="内容占位符 6">
            <a:extLst>
              <a:ext uri="{FF2B5EF4-FFF2-40B4-BE49-F238E27FC236}">
                <a16:creationId xmlns:a16="http://schemas.microsoft.com/office/drawing/2014/main" id="{E2C1D209-68B1-5116-CB10-0E4F2F31C473}"/>
              </a:ext>
            </a:extLst>
          </p:cNvPr>
          <p:cNvPicPr>
            <a:picLocks noGrp="1" noChangeAspect="1"/>
          </p:cNvPicPr>
          <p:nvPr>
            <p:ph sz="half" idx="2"/>
          </p:nvPr>
        </p:nvPicPr>
        <p:blipFill>
          <a:blip r:embed="rId2"/>
          <a:stretch>
            <a:fillRect/>
          </a:stretch>
        </p:blipFill>
        <p:spPr>
          <a:xfrm>
            <a:off x="1281733" y="2311707"/>
            <a:ext cx="4660294" cy="2150904"/>
          </a:xfrm>
          <a:prstGeom prst="rect">
            <a:avLst/>
          </a:prstGeom>
        </p:spPr>
      </p:pic>
      <p:sp>
        <p:nvSpPr>
          <p:cNvPr id="5" name="文本占位符 4">
            <a:extLst>
              <a:ext uri="{FF2B5EF4-FFF2-40B4-BE49-F238E27FC236}">
                <a16:creationId xmlns:a16="http://schemas.microsoft.com/office/drawing/2014/main" id="{98773E50-1A3F-D8B6-09AF-B83C3F7844EF}"/>
              </a:ext>
            </a:extLst>
          </p:cNvPr>
          <p:cNvSpPr>
            <a:spLocks noGrp="1"/>
          </p:cNvSpPr>
          <p:nvPr>
            <p:ph type="body" sz="quarter" idx="3"/>
          </p:nvPr>
        </p:nvSpPr>
        <p:spPr>
          <a:xfrm>
            <a:off x="6217920" y="1676369"/>
            <a:ext cx="4937760" cy="736282"/>
          </a:xfrm>
        </p:spPr>
        <p:txBody>
          <a:bodyPr/>
          <a:lstStyle/>
          <a:p>
            <a:r>
              <a:rPr lang="en-US" altLang="zh-CN" dirty="0"/>
              <a:t>                          </a:t>
            </a:r>
            <a:r>
              <a:rPr lang="zh-CN" altLang="en-US" dirty="0"/>
              <a:t>以太坊的账户余额</a:t>
            </a:r>
          </a:p>
        </p:txBody>
      </p:sp>
      <p:pic>
        <p:nvPicPr>
          <p:cNvPr id="15" name="内容占位符 14">
            <a:extLst>
              <a:ext uri="{FF2B5EF4-FFF2-40B4-BE49-F238E27FC236}">
                <a16:creationId xmlns:a16="http://schemas.microsoft.com/office/drawing/2014/main" id="{DA768889-DA86-723B-80DF-F2738D2F22E6}"/>
              </a:ext>
            </a:extLst>
          </p:cNvPr>
          <p:cNvPicPr>
            <a:picLocks noGrp="1" noChangeAspect="1"/>
          </p:cNvPicPr>
          <p:nvPr>
            <p:ph sz="quarter" idx="4"/>
          </p:nvPr>
        </p:nvPicPr>
        <p:blipFill>
          <a:blip r:embed="rId3"/>
          <a:stretch>
            <a:fillRect/>
          </a:stretch>
        </p:blipFill>
        <p:spPr>
          <a:xfrm>
            <a:off x="6586826" y="2311706"/>
            <a:ext cx="4660294" cy="2150905"/>
          </a:xfrm>
          <a:prstGeom prst="rect">
            <a:avLst/>
          </a:prstGeom>
        </p:spPr>
      </p:pic>
      <p:sp>
        <p:nvSpPr>
          <p:cNvPr id="8" name="文本框 7">
            <a:extLst>
              <a:ext uri="{FF2B5EF4-FFF2-40B4-BE49-F238E27FC236}">
                <a16:creationId xmlns:a16="http://schemas.microsoft.com/office/drawing/2014/main" id="{7C4EBC5C-7F93-61F0-3E1D-1C00F4EED66F}"/>
              </a:ext>
            </a:extLst>
          </p:cNvPr>
          <p:cNvSpPr txBox="1"/>
          <p:nvPr/>
        </p:nvSpPr>
        <p:spPr>
          <a:xfrm>
            <a:off x="1143000" y="4892511"/>
            <a:ext cx="4937760" cy="1754326"/>
          </a:xfrm>
          <a:prstGeom prst="rect">
            <a:avLst/>
          </a:prstGeom>
          <a:noFill/>
        </p:spPr>
        <p:txBody>
          <a:bodyPr wrap="square" rtlCol="0">
            <a:spAutoFit/>
          </a:bodyPr>
          <a:lstStyle/>
          <a:p>
            <a:r>
              <a:rPr lang="zh-CN" altLang="en-US" dirty="0"/>
              <a:t>比特币的地址是不可重入的，即消费就没有了，所以</a:t>
            </a:r>
            <a:r>
              <a:rPr lang="en-US" altLang="zh-CN" dirty="0"/>
              <a:t>120</a:t>
            </a:r>
            <a:r>
              <a:rPr lang="zh-CN" altLang="en-US" dirty="0"/>
              <a:t>虽然来自</a:t>
            </a:r>
            <a:r>
              <a:rPr lang="en-US" altLang="zh-CN" dirty="0"/>
              <a:t>100</a:t>
            </a:r>
            <a:r>
              <a:rPr lang="zh-CN" altLang="en-US" dirty="0"/>
              <a:t>但是地址不一样。</a:t>
            </a:r>
            <a:endParaRPr lang="en-US" altLang="zh-CN" dirty="0"/>
          </a:p>
          <a:p>
            <a:r>
              <a:rPr lang="zh-CN" altLang="en-US" dirty="0"/>
              <a:t>而且输出是要有指定的，若不指定就会变成手续费例如</a:t>
            </a:r>
            <a:r>
              <a:rPr lang="en-US" altLang="zh-CN" dirty="0"/>
              <a:t>30</a:t>
            </a:r>
            <a:r>
              <a:rPr lang="zh-CN" altLang="en-US" dirty="0"/>
              <a:t>。</a:t>
            </a:r>
            <a:endParaRPr lang="en-US" altLang="zh-CN" dirty="0"/>
          </a:p>
          <a:p>
            <a:endParaRPr lang="en-US" altLang="zh-CN" dirty="0"/>
          </a:p>
          <a:p>
            <a:endParaRPr lang="zh-CN" altLang="en-US" dirty="0"/>
          </a:p>
        </p:txBody>
      </p:sp>
      <p:cxnSp>
        <p:nvCxnSpPr>
          <p:cNvPr id="10" name="直接箭头连接符 9">
            <a:extLst>
              <a:ext uri="{FF2B5EF4-FFF2-40B4-BE49-F238E27FC236}">
                <a16:creationId xmlns:a16="http://schemas.microsoft.com/office/drawing/2014/main" id="{7A999702-CA41-27C6-0400-68E12FFA5E89}"/>
              </a:ext>
            </a:extLst>
          </p:cNvPr>
          <p:cNvCxnSpPr>
            <a:cxnSpLocks/>
          </p:cNvCxnSpPr>
          <p:nvPr/>
        </p:nvCxnSpPr>
        <p:spPr>
          <a:xfrm flipV="1">
            <a:off x="1941922" y="3047989"/>
            <a:ext cx="2113174" cy="238034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直接箭头连接符 13">
            <a:extLst>
              <a:ext uri="{FF2B5EF4-FFF2-40B4-BE49-F238E27FC236}">
                <a16:creationId xmlns:a16="http://schemas.microsoft.com/office/drawing/2014/main" id="{978E90A8-E19C-E7C2-5B6F-50F4B865FCFD}"/>
              </a:ext>
            </a:extLst>
          </p:cNvPr>
          <p:cNvCxnSpPr>
            <a:cxnSpLocks/>
          </p:cNvCxnSpPr>
          <p:nvPr/>
        </p:nvCxnSpPr>
        <p:spPr>
          <a:xfrm flipV="1">
            <a:off x="2234153" y="3271101"/>
            <a:ext cx="2068713" cy="268663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8" name="文本框 17">
            <a:extLst>
              <a:ext uri="{FF2B5EF4-FFF2-40B4-BE49-F238E27FC236}">
                <a16:creationId xmlns:a16="http://schemas.microsoft.com/office/drawing/2014/main" id="{F9D6AF67-5EBC-D846-820C-B260B7CCDA6A}"/>
              </a:ext>
            </a:extLst>
          </p:cNvPr>
          <p:cNvSpPr txBox="1"/>
          <p:nvPr/>
        </p:nvSpPr>
        <p:spPr>
          <a:xfrm>
            <a:off x="6586826" y="4892511"/>
            <a:ext cx="4660294" cy="1477328"/>
          </a:xfrm>
          <a:prstGeom prst="rect">
            <a:avLst/>
          </a:prstGeom>
          <a:noFill/>
        </p:spPr>
        <p:txBody>
          <a:bodyPr wrap="square" rtlCol="0">
            <a:spAutoFit/>
          </a:bodyPr>
          <a:lstStyle/>
          <a:p>
            <a:r>
              <a:rPr lang="zh-CN" altLang="en-US" dirty="0"/>
              <a:t>地址不会变，每个状态有参数，简单易于实现。</a:t>
            </a:r>
            <a:endParaRPr lang="en-US" altLang="zh-CN" dirty="0"/>
          </a:p>
          <a:p>
            <a:r>
              <a:rPr lang="en-US" altLang="zh-CN" dirty="0"/>
              <a:t>Balance</a:t>
            </a:r>
            <a:r>
              <a:rPr lang="zh-CN" altLang="en-US" dirty="0"/>
              <a:t>：账户余额。</a:t>
            </a:r>
            <a:endParaRPr lang="en-US" altLang="zh-CN" dirty="0"/>
          </a:p>
          <a:p>
            <a:endParaRPr lang="en-US" altLang="zh-CN" dirty="0"/>
          </a:p>
          <a:p>
            <a:endParaRPr lang="zh-CN" altLang="en-US" dirty="0"/>
          </a:p>
        </p:txBody>
      </p:sp>
      <p:sp>
        <p:nvSpPr>
          <p:cNvPr id="6" name="文本框 5">
            <a:extLst>
              <a:ext uri="{FF2B5EF4-FFF2-40B4-BE49-F238E27FC236}">
                <a16:creationId xmlns:a16="http://schemas.microsoft.com/office/drawing/2014/main" id="{1E1E3DDD-8AAF-5B2C-4D9C-5B796800F381}"/>
              </a:ext>
            </a:extLst>
          </p:cNvPr>
          <p:cNvSpPr txBox="1"/>
          <p:nvPr/>
        </p:nvSpPr>
        <p:spPr>
          <a:xfrm>
            <a:off x="-24510" y="101937"/>
            <a:ext cx="1545996" cy="369332"/>
          </a:xfrm>
          <a:prstGeom prst="rect">
            <a:avLst/>
          </a:prstGeom>
          <a:noFill/>
        </p:spPr>
        <p:txBody>
          <a:bodyPr wrap="square" rtlCol="0">
            <a:spAutoFit/>
          </a:bodyPr>
          <a:lstStyle/>
          <a:p>
            <a:r>
              <a:rPr lang="zh-CN" altLang="en-US" dirty="0">
                <a:solidFill>
                  <a:srgbClr val="00B0F0"/>
                </a:solidFill>
              </a:rPr>
              <a:t>区块链</a:t>
            </a:r>
            <a:r>
              <a:rPr lang="en-US" altLang="zh-CN" dirty="0">
                <a:solidFill>
                  <a:srgbClr val="00B0F0"/>
                </a:solidFill>
              </a:rPr>
              <a:t>2.0</a:t>
            </a:r>
            <a:endParaRPr lang="zh-CN" altLang="en-US" dirty="0">
              <a:solidFill>
                <a:srgbClr val="00B0F0"/>
              </a:solidFill>
            </a:endParaRPr>
          </a:p>
        </p:txBody>
      </p:sp>
    </p:spTree>
    <p:extLst>
      <p:ext uri="{BB962C8B-B14F-4D97-AF65-F5344CB8AC3E}">
        <p14:creationId xmlns:p14="http://schemas.microsoft.com/office/powerpoint/2010/main" val="34064675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F7467BC-8958-B1CE-4A6F-4064AC4F4137}"/>
              </a:ext>
            </a:extLst>
          </p:cNvPr>
          <p:cNvSpPr>
            <a:spLocks noGrp="1"/>
          </p:cNvSpPr>
          <p:nvPr>
            <p:ph type="title"/>
          </p:nvPr>
        </p:nvSpPr>
        <p:spPr/>
        <p:txBody>
          <a:bodyPr/>
          <a:lstStyle/>
          <a:p>
            <a:r>
              <a:rPr lang="zh-CN" altLang="en-US" dirty="0"/>
              <a:t>                    什么是智能合约</a:t>
            </a:r>
          </a:p>
        </p:txBody>
      </p:sp>
      <p:sp>
        <p:nvSpPr>
          <p:cNvPr id="3" name="内容占位符 2">
            <a:extLst>
              <a:ext uri="{FF2B5EF4-FFF2-40B4-BE49-F238E27FC236}">
                <a16:creationId xmlns:a16="http://schemas.microsoft.com/office/drawing/2014/main" id="{2921CF9B-E1A5-8E5D-13A8-C6B5729E4F67}"/>
              </a:ext>
            </a:extLst>
          </p:cNvPr>
          <p:cNvSpPr>
            <a:spLocks noGrp="1"/>
          </p:cNvSpPr>
          <p:nvPr>
            <p:ph idx="1"/>
          </p:nvPr>
        </p:nvSpPr>
        <p:spPr>
          <a:xfrm>
            <a:off x="1210401" y="2092751"/>
            <a:ext cx="10582531" cy="4549341"/>
          </a:xfrm>
        </p:spPr>
        <p:txBody>
          <a:bodyPr>
            <a:normAutofit fontScale="92500" lnSpcReduction="20000"/>
          </a:bodyPr>
          <a:lstStyle/>
          <a:p>
            <a:r>
              <a:rPr lang="en-US" altLang="zh-CN" dirty="0"/>
              <a:t>        </a:t>
            </a:r>
            <a:r>
              <a:rPr lang="zh-CN" altLang="en-US" dirty="0"/>
              <a:t>智能合约是运行在区块链上的一段代码，代码的逻辑定义了合约的内容。</a:t>
            </a:r>
            <a:endParaRPr lang="en-US" altLang="zh-CN" dirty="0"/>
          </a:p>
          <a:p>
            <a:r>
              <a:rPr lang="en-US" altLang="zh-CN" dirty="0"/>
              <a:t>        </a:t>
            </a:r>
          </a:p>
          <a:p>
            <a:r>
              <a:rPr lang="en-US" altLang="zh-CN" dirty="0"/>
              <a:t>         </a:t>
            </a:r>
            <a:r>
              <a:rPr lang="zh-CN" altLang="en-US" dirty="0"/>
              <a:t>智能合约的账户保存了合约当前的运行状态。</a:t>
            </a:r>
            <a:endParaRPr lang="en-US" altLang="zh-CN" dirty="0"/>
          </a:p>
          <a:p>
            <a:pPr marL="0" indent="0">
              <a:buNone/>
            </a:pPr>
            <a:r>
              <a:rPr lang="zh-CN" altLang="en-US" dirty="0"/>
              <a:t>            </a:t>
            </a:r>
            <a:r>
              <a:rPr lang="en-US" altLang="zh-CN" dirty="0"/>
              <a:t>balance </a:t>
            </a:r>
            <a:r>
              <a:rPr lang="zh-CN" altLang="en-US" dirty="0"/>
              <a:t>： 当前余额</a:t>
            </a:r>
            <a:endParaRPr lang="en-US" altLang="zh-CN" dirty="0"/>
          </a:p>
          <a:p>
            <a:pPr marL="0" indent="0">
              <a:buNone/>
            </a:pPr>
            <a:r>
              <a:rPr lang="en-US" altLang="zh-CN" dirty="0"/>
              <a:t>            nonce </a:t>
            </a:r>
            <a:r>
              <a:rPr lang="zh-CN" altLang="en-US" dirty="0"/>
              <a:t>： 交易次数</a:t>
            </a:r>
            <a:endParaRPr lang="en-US" altLang="zh-CN" dirty="0"/>
          </a:p>
          <a:p>
            <a:pPr marL="0" indent="0">
              <a:buNone/>
            </a:pPr>
            <a:r>
              <a:rPr lang="en-US" altLang="zh-CN" dirty="0"/>
              <a:t>            code  </a:t>
            </a:r>
            <a:r>
              <a:rPr lang="zh-CN" altLang="en-US" dirty="0"/>
              <a:t>： 合约代码</a:t>
            </a:r>
            <a:endParaRPr lang="en-US" altLang="zh-CN" dirty="0"/>
          </a:p>
          <a:p>
            <a:pPr marL="0" indent="0">
              <a:buNone/>
            </a:pPr>
            <a:r>
              <a:rPr lang="en-US" altLang="zh-CN" dirty="0"/>
              <a:t>            storage </a:t>
            </a:r>
            <a:r>
              <a:rPr lang="zh-CN" altLang="en-US" dirty="0"/>
              <a:t>： 存储，数据结构是一颗</a:t>
            </a:r>
            <a:r>
              <a:rPr lang="en-US" altLang="zh-CN" dirty="0"/>
              <a:t>MPT </a:t>
            </a:r>
            <a:r>
              <a:rPr lang="zh-CN" altLang="en-US" dirty="0"/>
              <a:t>（</a:t>
            </a:r>
            <a:r>
              <a:rPr lang="en-US" altLang="zh-CN" dirty="0" err="1"/>
              <a:t>merkle</a:t>
            </a:r>
            <a:r>
              <a:rPr lang="en-US" altLang="zh-CN" dirty="0"/>
              <a:t> </a:t>
            </a:r>
            <a:r>
              <a:rPr lang="en-US" altLang="zh-CN" dirty="0" err="1"/>
              <a:t>patricia</a:t>
            </a:r>
            <a:r>
              <a:rPr lang="en-US" altLang="zh-CN" dirty="0"/>
              <a:t> tree</a:t>
            </a:r>
            <a:r>
              <a:rPr lang="zh-CN" altLang="en-US" dirty="0"/>
              <a:t>）</a:t>
            </a:r>
            <a:endParaRPr lang="en-US" altLang="zh-CN" dirty="0"/>
          </a:p>
          <a:p>
            <a:pPr marL="0" indent="0">
              <a:buNone/>
            </a:pPr>
            <a:r>
              <a:rPr lang="en-US" altLang="zh-CN" dirty="0"/>
              <a:t>            </a:t>
            </a:r>
            <a:r>
              <a:rPr lang="en-US" altLang="zh-CN" dirty="0" err="1"/>
              <a:t>codehash</a:t>
            </a:r>
            <a:r>
              <a:rPr lang="en-US" altLang="zh-CN" dirty="0"/>
              <a:t> </a:t>
            </a:r>
            <a:r>
              <a:rPr lang="zh-CN" altLang="en-US" dirty="0"/>
              <a:t>： 作为一个不可变的字段，包含了与账户关联的智能合约的代码的哈希值</a:t>
            </a:r>
            <a:endParaRPr lang="en-US" altLang="zh-CN" dirty="0"/>
          </a:p>
          <a:p>
            <a:pPr marL="0" indent="0">
              <a:buNone/>
            </a:pPr>
            <a:r>
              <a:rPr lang="en-US" altLang="zh-CN" dirty="0"/>
              <a:t>            solidity</a:t>
            </a:r>
            <a:r>
              <a:rPr lang="zh-CN" altLang="en-US" dirty="0"/>
              <a:t>是智能合约最常用的语言，是面向对象的语言。</a:t>
            </a:r>
            <a:endParaRPr lang="en-US" altLang="zh-CN" dirty="0"/>
          </a:p>
          <a:p>
            <a:pPr marL="0" indent="0">
              <a:buNone/>
            </a:pPr>
            <a:r>
              <a:rPr lang="zh-CN" altLang="en-US" dirty="0"/>
              <a:t>           智能合约中不存在自定义的</a:t>
            </a:r>
            <a:r>
              <a:rPr lang="en-US" altLang="zh-CN" dirty="0"/>
              <a:t>try-catch</a:t>
            </a:r>
            <a:r>
              <a:rPr lang="zh-CN" altLang="en-US" dirty="0"/>
              <a:t>结构，一旦遇到异常，本执行操作全部回滚。</a:t>
            </a:r>
            <a:endParaRPr lang="en-US" altLang="zh-CN" dirty="0"/>
          </a:p>
          <a:p>
            <a:pPr marL="0" indent="0">
              <a:buNone/>
            </a:pPr>
            <a:endParaRPr lang="en-US" altLang="zh-CN" dirty="0"/>
          </a:p>
          <a:p>
            <a:pPr marL="0" indent="0">
              <a:buNone/>
            </a:pPr>
            <a:r>
              <a:rPr lang="en-US" altLang="zh-CN" dirty="0"/>
              <a:t>           </a:t>
            </a:r>
            <a:endParaRPr lang="zh-CN" altLang="en-US" dirty="0"/>
          </a:p>
        </p:txBody>
      </p:sp>
      <p:sp>
        <p:nvSpPr>
          <p:cNvPr id="4" name="文本框 3">
            <a:extLst>
              <a:ext uri="{FF2B5EF4-FFF2-40B4-BE49-F238E27FC236}">
                <a16:creationId xmlns:a16="http://schemas.microsoft.com/office/drawing/2014/main" id="{5805C572-446A-17D7-97FC-D882A01702E3}"/>
              </a:ext>
            </a:extLst>
          </p:cNvPr>
          <p:cNvSpPr txBox="1"/>
          <p:nvPr/>
        </p:nvSpPr>
        <p:spPr>
          <a:xfrm>
            <a:off x="-24510" y="101937"/>
            <a:ext cx="1545996" cy="369332"/>
          </a:xfrm>
          <a:prstGeom prst="rect">
            <a:avLst/>
          </a:prstGeom>
          <a:noFill/>
        </p:spPr>
        <p:txBody>
          <a:bodyPr wrap="square" rtlCol="0">
            <a:spAutoFit/>
          </a:bodyPr>
          <a:lstStyle/>
          <a:p>
            <a:r>
              <a:rPr lang="zh-CN" altLang="en-US" dirty="0">
                <a:solidFill>
                  <a:srgbClr val="00B0F0"/>
                </a:solidFill>
              </a:rPr>
              <a:t>区块链</a:t>
            </a:r>
            <a:r>
              <a:rPr lang="en-US" altLang="zh-CN" dirty="0">
                <a:solidFill>
                  <a:srgbClr val="00B0F0"/>
                </a:solidFill>
              </a:rPr>
              <a:t>2.0</a:t>
            </a:r>
            <a:endParaRPr lang="zh-CN" altLang="en-US" dirty="0">
              <a:solidFill>
                <a:srgbClr val="00B0F0"/>
              </a:solidFill>
            </a:endParaRPr>
          </a:p>
        </p:txBody>
      </p:sp>
    </p:spTree>
    <p:extLst>
      <p:ext uri="{BB962C8B-B14F-4D97-AF65-F5344CB8AC3E}">
        <p14:creationId xmlns:p14="http://schemas.microsoft.com/office/powerpoint/2010/main" val="1329668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38A5508-88D1-8F10-858E-E2F635C03C46}"/>
              </a:ext>
            </a:extLst>
          </p:cNvPr>
          <p:cNvSpPr>
            <a:spLocks noGrp="1"/>
          </p:cNvSpPr>
          <p:nvPr>
            <p:ph type="title"/>
          </p:nvPr>
        </p:nvSpPr>
        <p:spPr>
          <a:xfrm>
            <a:off x="1300897" y="286603"/>
            <a:ext cx="10058400" cy="1450757"/>
          </a:xfrm>
        </p:spPr>
        <p:txBody>
          <a:bodyPr/>
          <a:lstStyle/>
          <a:p>
            <a:r>
              <a:rPr lang="en-US" altLang="zh-CN" dirty="0"/>
              <a:t>                Solidity</a:t>
            </a:r>
            <a:r>
              <a:rPr lang="zh-CN" altLang="en-US" dirty="0"/>
              <a:t>语言的语法结构</a:t>
            </a:r>
          </a:p>
        </p:txBody>
      </p:sp>
      <p:pic>
        <p:nvPicPr>
          <p:cNvPr id="5" name="内容占位符 4">
            <a:extLst>
              <a:ext uri="{FF2B5EF4-FFF2-40B4-BE49-F238E27FC236}">
                <a16:creationId xmlns:a16="http://schemas.microsoft.com/office/drawing/2014/main" id="{9D986910-372D-4529-A282-8C2EC1DA47A9}"/>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l="16437" t="34" r="50257"/>
          <a:stretch/>
        </p:blipFill>
        <p:spPr>
          <a:xfrm>
            <a:off x="2007908" y="1805855"/>
            <a:ext cx="3440785" cy="4765542"/>
          </a:xfrm>
        </p:spPr>
      </p:pic>
      <p:cxnSp>
        <p:nvCxnSpPr>
          <p:cNvPr id="7" name="直接箭头连接符 6">
            <a:extLst>
              <a:ext uri="{FF2B5EF4-FFF2-40B4-BE49-F238E27FC236}">
                <a16:creationId xmlns:a16="http://schemas.microsoft.com/office/drawing/2014/main" id="{A143CE14-D08B-AC4D-114F-95A8D619E804}"/>
              </a:ext>
            </a:extLst>
          </p:cNvPr>
          <p:cNvCxnSpPr>
            <a:stCxn id="5" idx="0"/>
            <a:endCxn id="5" idx="0"/>
          </p:cNvCxnSpPr>
          <p:nvPr/>
        </p:nvCxnSpPr>
        <p:spPr>
          <a:xfrm>
            <a:off x="3728301" y="1805855"/>
            <a:ext cx="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8" name="文本框 7">
            <a:extLst>
              <a:ext uri="{FF2B5EF4-FFF2-40B4-BE49-F238E27FC236}">
                <a16:creationId xmlns:a16="http://schemas.microsoft.com/office/drawing/2014/main" id="{817CEFF7-AE28-5195-17A6-E7C7996270EE}"/>
              </a:ext>
            </a:extLst>
          </p:cNvPr>
          <p:cNvSpPr txBox="1"/>
          <p:nvPr/>
        </p:nvSpPr>
        <p:spPr>
          <a:xfrm>
            <a:off x="5448693" y="1805855"/>
            <a:ext cx="2516956" cy="369332"/>
          </a:xfrm>
          <a:prstGeom prst="rect">
            <a:avLst/>
          </a:prstGeom>
          <a:noFill/>
        </p:spPr>
        <p:txBody>
          <a:bodyPr wrap="square" rtlCol="0">
            <a:spAutoFit/>
          </a:bodyPr>
          <a:lstStyle/>
          <a:p>
            <a:r>
              <a:rPr lang="zh-CN" altLang="en-US" dirty="0"/>
              <a:t>声明使用</a:t>
            </a:r>
            <a:r>
              <a:rPr lang="en-US" altLang="zh-CN" dirty="0"/>
              <a:t>solidity</a:t>
            </a:r>
            <a:r>
              <a:rPr lang="zh-CN" altLang="en-US" dirty="0"/>
              <a:t>的版本</a:t>
            </a:r>
            <a:endParaRPr lang="en-US" altLang="zh-CN" dirty="0"/>
          </a:p>
        </p:txBody>
      </p:sp>
      <p:sp>
        <p:nvSpPr>
          <p:cNvPr id="10" name="文本框 9">
            <a:extLst>
              <a:ext uri="{FF2B5EF4-FFF2-40B4-BE49-F238E27FC236}">
                <a16:creationId xmlns:a16="http://schemas.microsoft.com/office/drawing/2014/main" id="{C8ABAE78-7B91-1E4D-F6BB-D850791E17DE}"/>
              </a:ext>
            </a:extLst>
          </p:cNvPr>
          <p:cNvSpPr txBox="1"/>
          <p:nvPr/>
        </p:nvSpPr>
        <p:spPr>
          <a:xfrm>
            <a:off x="5580668" y="2323187"/>
            <a:ext cx="2516956" cy="369332"/>
          </a:xfrm>
          <a:prstGeom prst="rect">
            <a:avLst/>
          </a:prstGeom>
          <a:noFill/>
        </p:spPr>
        <p:txBody>
          <a:bodyPr wrap="square" rtlCol="0">
            <a:spAutoFit/>
          </a:bodyPr>
          <a:lstStyle/>
          <a:p>
            <a:r>
              <a:rPr lang="zh-CN" altLang="en-US" dirty="0"/>
              <a:t>状态变量</a:t>
            </a:r>
          </a:p>
        </p:txBody>
      </p:sp>
      <p:sp>
        <p:nvSpPr>
          <p:cNvPr id="11" name="文本框 10">
            <a:extLst>
              <a:ext uri="{FF2B5EF4-FFF2-40B4-BE49-F238E27FC236}">
                <a16:creationId xmlns:a16="http://schemas.microsoft.com/office/drawing/2014/main" id="{32C5F7CA-B7E8-4C6C-E08D-C76D337EDBC6}"/>
              </a:ext>
            </a:extLst>
          </p:cNvPr>
          <p:cNvSpPr txBox="1"/>
          <p:nvPr/>
        </p:nvSpPr>
        <p:spPr>
          <a:xfrm>
            <a:off x="5580668" y="3101419"/>
            <a:ext cx="1178351" cy="369332"/>
          </a:xfrm>
          <a:prstGeom prst="rect">
            <a:avLst/>
          </a:prstGeom>
          <a:noFill/>
        </p:spPr>
        <p:txBody>
          <a:bodyPr wrap="square" rtlCol="0">
            <a:spAutoFit/>
          </a:bodyPr>
          <a:lstStyle/>
          <a:p>
            <a:r>
              <a:rPr lang="en-US" altLang="zh-CN" dirty="0"/>
              <a:t>Log</a:t>
            </a:r>
            <a:r>
              <a:rPr lang="zh-CN" altLang="en-US" dirty="0"/>
              <a:t>记录</a:t>
            </a:r>
          </a:p>
        </p:txBody>
      </p:sp>
      <p:sp>
        <p:nvSpPr>
          <p:cNvPr id="12" name="文本框 11">
            <a:extLst>
              <a:ext uri="{FF2B5EF4-FFF2-40B4-BE49-F238E27FC236}">
                <a16:creationId xmlns:a16="http://schemas.microsoft.com/office/drawing/2014/main" id="{978D4A47-289C-4A22-A705-84F02E2BC0F9}"/>
              </a:ext>
            </a:extLst>
          </p:cNvPr>
          <p:cNvSpPr txBox="1"/>
          <p:nvPr/>
        </p:nvSpPr>
        <p:spPr>
          <a:xfrm>
            <a:off x="5448693" y="3949832"/>
            <a:ext cx="4091233" cy="369332"/>
          </a:xfrm>
          <a:prstGeom prst="rect">
            <a:avLst/>
          </a:prstGeom>
          <a:noFill/>
        </p:spPr>
        <p:txBody>
          <a:bodyPr wrap="square" rtlCol="0">
            <a:spAutoFit/>
          </a:bodyPr>
          <a:lstStyle/>
          <a:p>
            <a:r>
              <a:rPr lang="zh-CN" altLang="en-US" dirty="0"/>
              <a:t>构造函数，仅在合约创建时调用一次</a:t>
            </a:r>
          </a:p>
        </p:txBody>
      </p:sp>
      <p:sp>
        <p:nvSpPr>
          <p:cNvPr id="13" name="文本框 12">
            <a:extLst>
              <a:ext uri="{FF2B5EF4-FFF2-40B4-BE49-F238E27FC236}">
                <a16:creationId xmlns:a16="http://schemas.microsoft.com/office/drawing/2014/main" id="{0D86FD0F-F2EB-9AD5-E4D6-D6749695C416}"/>
              </a:ext>
            </a:extLst>
          </p:cNvPr>
          <p:cNvSpPr txBox="1"/>
          <p:nvPr/>
        </p:nvSpPr>
        <p:spPr>
          <a:xfrm>
            <a:off x="5580668" y="5313891"/>
            <a:ext cx="5156462" cy="369332"/>
          </a:xfrm>
          <a:prstGeom prst="rect">
            <a:avLst/>
          </a:prstGeom>
          <a:noFill/>
        </p:spPr>
        <p:txBody>
          <a:bodyPr wrap="square" rtlCol="0">
            <a:spAutoFit/>
          </a:bodyPr>
          <a:lstStyle/>
          <a:p>
            <a:r>
              <a:rPr lang="zh-CN" altLang="en-US" dirty="0"/>
              <a:t>成员函数，可以被一个外部账户或合约账户调用</a:t>
            </a:r>
          </a:p>
        </p:txBody>
      </p:sp>
      <p:sp>
        <p:nvSpPr>
          <p:cNvPr id="3" name="文本框 2">
            <a:extLst>
              <a:ext uri="{FF2B5EF4-FFF2-40B4-BE49-F238E27FC236}">
                <a16:creationId xmlns:a16="http://schemas.microsoft.com/office/drawing/2014/main" id="{CE9CE870-98EE-7CD6-402C-FB044DB15C6E}"/>
              </a:ext>
            </a:extLst>
          </p:cNvPr>
          <p:cNvSpPr txBox="1"/>
          <p:nvPr/>
        </p:nvSpPr>
        <p:spPr>
          <a:xfrm>
            <a:off x="-24510" y="101937"/>
            <a:ext cx="1545996" cy="369332"/>
          </a:xfrm>
          <a:prstGeom prst="rect">
            <a:avLst/>
          </a:prstGeom>
          <a:noFill/>
        </p:spPr>
        <p:txBody>
          <a:bodyPr wrap="square" rtlCol="0">
            <a:spAutoFit/>
          </a:bodyPr>
          <a:lstStyle/>
          <a:p>
            <a:r>
              <a:rPr lang="zh-CN" altLang="en-US" dirty="0">
                <a:solidFill>
                  <a:srgbClr val="00B0F0"/>
                </a:solidFill>
              </a:rPr>
              <a:t>区块链</a:t>
            </a:r>
            <a:r>
              <a:rPr lang="en-US" altLang="zh-CN" dirty="0">
                <a:solidFill>
                  <a:srgbClr val="00B0F0"/>
                </a:solidFill>
              </a:rPr>
              <a:t>2.0</a:t>
            </a:r>
            <a:endParaRPr lang="zh-CN" altLang="en-US" dirty="0">
              <a:solidFill>
                <a:srgbClr val="00B0F0"/>
              </a:solidFill>
            </a:endParaRPr>
          </a:p>
        </p:txBody>
      </p:sp>
    </p:spTree>
    <p:extLst>
      <p:ext uri="{BB962C8B-B14F-4D97-AF65-F5344CB8AC3E}">
        <p14:creationId xmlns:p14="http://schemas.microsoft.com/office/powerpoint/2010/main" val="1714082865"/>
      </p:ext>
    </p:extLst>
  </p:cSld>
  <p:clrMapOvr>
    <a:masterClrMapping/>
  </p:clrMapOvr>
</p:sld>
</file>

<file path=ppt/theme/theme1.xml><?xml version="1.0" encoding="utf-8"?>
<a:theme xmlns:a="http://schemas.openxmlformats.org/drawingml/2006/main" name="回顾">
  <a:themeElements>
    <a:clrScheme name="回顾">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回顾">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回顾">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1441</TotalTime>
  <Words>2880</Words>
  <Application>Microsoft Office PowerPoint</Application>
  <PresentationFormat>宽屏</PresentationFormat>
  <Paragraphs>180</Paragraphs>
  <Slides>18</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18</vt:i4>
      </vt:variant>
    </vt:vector>
  </HeadingPairs>
  <TitlesOfParts>
    <vt:vector size="23" baseType="lpstr">
      <vt:lpstr>仿宋</vt:lpstr>
      <vt:lpstr>宋体</vt:lpstr>
      <vt:lpstr>Calibri</vt:lpstr>
      <vt:lpstr>Calibri Light</vt:lpstr>
      <vt:lpstr>回顾</vt:lpstr>
      <vt:lpstr>区块链技术与应用</vt:lpstr>
      <vt:lpstr>        去中心化以及去中心化的优缺点 </vt:lpstr>
      <vt:lpstr>               区块链的定义和原理</vt:lpstr>
      <vt:lpstr>以比特币为例工作流程 </vt:lpstr>
      <vt:lpstr>PowerPoint 演示文稿</vt:lpstr>
      <vt:lpstr>               以太坊和智能合约</vt:lpstr>
      <vt:lpstr>              两种记账方式的对比</vt:lpstr>
      <vt:lpstr>                    什么是智能合约</vt:lpstr>
      <vt:lpstr>                Solidity语言的语法结构</vt:lpstr>
      <vt:lpstr>智能合约的创建，部署，调用，监听，销毁</vt:lpstr>
      <vt:lpstr>PowerPoint 演示文稿</vt:lpstr>
      <vt:lpstr>                         fallback函数</vt:lpstr>
      <vt:lpstr>智能合约可以获得的调用信息</vt:lpstr>
      <vt:lpstr>                        以太坊虚拟机</vt:lpstr>
      <vt:lpstr>                         以太坊虚拟机</vt:lpstr>
      <vt:lpstr>                 The DAO事件</vt:lpstr>
      <vt:lpstr>                     硬分叉和软分叉</vt:lpstr>
      <vt:lpstr>               区块链技术的应用场景</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区块链技术与应用</dc:title>
  <dc:creator>Li .</dc:creator>
  <cp:lastModifiedBy>Li .</cp:lastModifiedBy>
  <cp:revision>23</cp:revision>
  <dcterms:created xsi:type="dcterms:W3CDTF">2022-08-19T09:13:42Z</dcterms:created>
  <dcterms:modified xsi:type="dcterms:W3CDTF">2022-09-04T07:29:18Z</dcterms:modified>
</cp:coreProperties>
</file>

<file path=docProps/thumbnail.jpeg>
</file>